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1" r:id="rId2"/>
  </p:sldMasterIdLst>
  <p:notesMasterIdLst>
    <p:notesMasterId r:id="rId222"/>
  </p:notesMasterIdLst>
  <p:sldIdLst>
    <p:sldId id="478" r:id="rId3"/>
    <p:sldId id="256" r:id="rId4"/>
    <p:sldId id="257" r:id="rId5"/>
    <p:sldId id="258" r:id="rId6"/>
    <p:sldId id="259" r:id="rId7"/>
    <p:sldId id="260" r:id="rId8"/>
    <p:sldId id="261" r:id="rId9"/>
    <p:sldId id="262" r:id="rId10"/>
    <p:sldId id="263" r:id="rId11"/>
    <p:sldId id="264" r:id="rId12"/>
    <p:sldId id="269" r:id="rId13"/>
    <p:sldId id="265" r:id="rId14"/>
    <p:sldId id="266" r:id="rId15"/>
    <p:sldId id="267" r:id="rId16"/>
    <p:sldId id="268" r:id="rId17"/>
    <p:sldId id="270" r:id="rId18"/>
    <p:sldId id="271" r:id="rId19"/>
    <p:sldId id="272" r:id="rId20"/>
    <p:sldId id="273" r:id="rId21"/>
    <p:sldId id="274" r:id="rId22"/>
    <p:sldId id="275" r:id="rId23"/>
    <p:sldId id="281" r:id="rId24"/>
    <p:sldId id="276" r:id="rId25"/>
    <p:sldId id="277" r:id="rId26"/>
    <p:sldId id="278" r:id="rId27"/>
    <p:sldId id="279" r:id="rId28"/>
    <p:sldId id="280" r:id="rId29"/>
    <p:sldId id="282" r:id="rId30"/>
    <p:sldId id="283" r:id="rId31"/>
    <p:sldId id="284" r:id="rId32"/>
    <p:sldId id="285" r:id="rId33"/>
    <p:sldId id="286" r:id="rId34"/>
    <p:sldId id="287" r:id="rId35"/>
    <p:sldId id="288" r:id="rId36"/>
    <p:sldId id="289" r:id="rId37"/>
    <p:sldId id="294" r:id="rId38"/>
    <p:sldId id="290" r:id="rId39"/>
    <p:sldId id="291" r:id="rId40"/>
    <p:sldId id="292" r:id="rId41"/>
    <p:sldId id="293"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20" r:id="rId64"/>
    <p:sldId id="316" r:id="rId65"/>
    <p:sldId id="317" r:id="rId66"/>
    <p:sldId id="318" r:id="rId67"/>
    <p:sldId id="319" r:id="rId68"/>
    <p:sldId id="321" r:id="rId69"/>
    <p:sldId id="322" r:id="rId70"/>
    <p:sldId id="323" r:id="rId71"/>
    <p:sldId id="325" r:id="rId72"/>
    <p:sldId id="324"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4" r:id="rId121"/>
    <p:sldId id="375" r:id="rId122"/>
    <p:sldId id="376" r:id="rId123"/>
    <p:sldId id="377" r:id="rId124"/>
    <p:sldId id="373"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6" r:id="rId142"/>
    <p:sldId id="394" r:id="rId143"/>
    <p:sldId id="395" r:id="rId144"/>
    <p:sldId id="397" r:id="rId145"/>
    <p:sldId id="398" r:id="rId146"/>
    <p:sldId id="399" r:id="rId147"/>
    <p:sldId id="400" r:id="rId148"/>
    <p:sldId id="401" r:id="rId149"/>
    <p:sldId id="402" r:id="rId150"/>
    <p:sldId id="403" r:id="rId151"/>
    <p:sldId id="404" r:id="rId152"/>
    <p:sldId id="405" r:id="rId153"/>
    <p:sldId id="406" r:id="rId154"/>
    <p:sldId id="407" r:id="rId155"/>
    <p:sldId id="408" r:id="rId156"/>
    <p:sldId id="409" r:id="rId157"/>
    <p:sldId id="410" r:id="rId158"/>
    <p:sldId id="411" r:id="rId159"/>
    <p:sldId id="412" r:id="rId160"/>
    <p:sldId id="413" r:id="rId161"/>
    <p:sldId id="414" r:id="rId162"/>
    <p:sldId id="415" r:id="rId163"/>
    <p:sldId id="416" r:id="rId164"/>
    <p:sldId id="417" r:id="rId165"/>
    <p:sldId id="418" r:id="rId166"/>
    <p:sldId id="419" r:id="rId167"/>
    <p:sldId id="420" r:id="rId168"/>
    <p:sldId id="421" r:id="rId169"/>
    <p:sldId id="422" r:id="rId170"/>
    <p:sldId id="423" r:id="rId171"/>
    <p:sldId id="424" r:id="rId172"/>
    <p:sldId id="425" r:id="rId173"/>
    <p:sldId id="426" r:id="rId174"/>
    <p:sldId id="427" r:id="rId175"/>
    <p:sldId id="428" r:id="rId176"/>
    <p:sldId id="429" r:id="rId177"/>
    <p:sldId id="430" r:id="rId178"/>
    <p:sldId id="431" r:id="rId179"/>
    <p:sldId id="432" r:id="rId180"/>
    <p:sldId id="433" r:id="rId181"/>
    <p:sldId id="434" r:id="rId182"/>
    <p:sldId id="435" r:id="rId183"/>
    <p:sldId id="436" r:id="rId184"/>
    <p:sldId id="437" r:id="rId185"/>
    <p:sldId id="438" r:id="rId186"/>
    <p:sldId id="443" r:id="rId187"/>
    <p:sldId id="439" r:id="rId188"/>
    <p:sldId id="440" r:id="rId189"/>
    <p:sldId id="441" r:id="rId190"/>
    <p:sldId id="442" r:id="rId191"/>
    <p:sldId id="444" r:id="rId192"/>
    <p:sldId id="445" r:id="rId193"/>
    <p:sldId id="446" r:id="rId194"/>
    <p:sldId id="447" r:id="rId195"/>
    <p:sldId id="452" r:id="rId196"/>
    <p:sldId id="448" r:id="rId197"/>
    <p:sldId id="449" r:id="rId198"/>
    <p:sldId id="450" r:id="rId199"/>
    <p:sldId id="451" r:id="rId200"/>
    <p:sldId id="453" r:id="rId201"/>
    <p:sldId id="454" r:id="rId202"/>
    <p:sldId id="455" r:id="rId203"/>
    <p:sldId id="456" r:id="rId204"/>
    <p:sldId id="457" r:id="rId205"/>
    <p:sldId id="458" r:id="rId206"/>
    <p:sldId id="459" r:id="rId207"/>
    <p:sldId id="460" r:id="rId208"/>
    <p:sldId id="461" r:id="rId209"/>
    <p:sldId id="462" r:id="rId210"/>
    <p:sldId id="463" r:id="rId211"/>
    <p:sldId id="464" r:id="rId212"/>
    <p:sldId id="465" r:id="rId213"/>
    <p:sldId id="466" r:id="rId214"/>
    <p:sldId id="467" r:id="rId215"/>
    <p:sldId id="468" r:id="rId216"/>
    <p:sldId id="469" r:id="rId217"/>
    <p:sldId id="470" r:id="rId218"/>
    <p:sldId id="471" r:id="rId219"/>
    <p:sldId id="472" r:id="rId220"/>
    <p:sldId id="474" r:id="rId2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tableStyles" Target="tableStyle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notesMaster" Target="notesMasters/notesMaster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presProps" Target="presProps.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viewProps" Target="viewProps.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C54BBF-3B5D-4DED-B8C3-8E56AF9014AA}" type="datetimeFigureOut">
              <a:rPr lang="tr-TR" smtClean="0"/>
              <a:t>24.04.2016</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C1FF1C-E90F-4215-9A67-442EB361356F}" type="slidenum">
              <a:rPr lang="tr-TR" smtClean="0"/>
              <a:t>‹#›</a:t>
            </a:fld>
            <a:endParaRPr lang="tr-TR"/>
          </a:p>
        </p:txBody>
      </p:sp>
    </p:spTree>
    <p:extLst>
      <p:ext uri="{BB962C8B-B14F-4D97-AF65-F5344CB8AC3E}">
        <p14:creationId xmlns:p14="http://schemas.microsoft.com/office/powerpoint/2010/main" val="203463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Görüntüsü Yer Tutucusu 1"/>
          <p:cNvSpPr>
            <a:spLocks noGrp="1" noRot="1" noChangeAspect="1" noTextEdit="1"/>
          </p:cNvSpPr>
          <p:nvPr>
            <p:ph type="sldImg"/>
          </p:nvPr>
        </p:nvSpPr>
        <p:spPr>
          <a:xfrm>
            <a:off x="381000" y="685800"/>
            <a:ext cx="6096000" cy="3429000"/>
          </a:xfrm>
          <a:ln/>
        </p:spPr>
      </p:sp>
      <p:sp>
        <p:nvSpPr>
          <p:cNvPr id="99331"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latin typeface="Arial" charset="0"/>
              <a:cs typeface="Arial" charset="0"/>
            </a:endParaRPr>
          </a:p>
        </p:txBody>
      </p:sp>
      <p:sp>
        <p:nvSpPr>
          <p:cNvPr id="99332"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AC81BB-E44E-4882-B491-9BE57F118626}" type="slidenum">
              <a:rPr lang="tr-TR" altLang="tr-TR">
                <a:solidFill>
                  <a:srgbClr val="000000"/>
                </a:solidFill>
                <a:latin typeface="Calibri" pitchFamily="34" charset="0"/>
              </a:rPr>
              <a:pPr eaLnBrk="1" hangingPunct="1">
                <a:spcBef>
                  <a:spcPct val="0"/>
                </a:spcBef>
              </a:pPr>
              <a:t>1</a:t>
            </a:fld>
            <a:endParaRPr lang="tr-TR" altLang="tr-TR">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defTabSz="914400" eaLnBrk="1" hangingPunct="1">
              <a:defRPr>
                <a:cs typeface="Arial" charset="0"/>
              </a:defRPr>
            </a:lvl1pPr>
          </a:lstStyle>
          <a:p>
            <a:pPr>
              <a:defRPr/>
            </a:pPr>
            <a:fld id="{C579D7AA-88D0-459F-936D-13AA27FAE5F1}" type="datetimeFigureOut">
              <a:rPr lang="tr-TR"/>
              <a:pPr>
                <a:defRPr/>
              </a:pPr>
              <a:t>24.04.2016</a:t>
            </a:fld>
            <a:endParaRPr lang="tr-TR"/>
          </a:p>
        </p:txBody>
      </p:sp>
      <p:sp>
        <p:nvSpPr>
          <p:cNvPr id="5" name="Slide Number Placeholder 7"/>
          <p:cNvSpPr>
            <a:spLocks noGrp="1"/>
          </p:cNvSpPr>
          <p:nvPr>
            <p:ph type="sldNum" sz="quarter" idx="11"/>
          </p:nvPr>
        </p:nvSpPr>
        <p:spPr/>
        <p:txBody>
          <a:bodyPr/>
          <a:lstStyle>
            <a:lvl1pPr defTabSz="914400" eaLnBrk="1" hangingPunct="1">
              <a:defRPr>
                <a:cs typeface="Arial" charset="0"/>
              </a:defRPr>
            </a:lvl1pPr>
          </a:lstStyle>
          <a:p>
            <a:pPr>
              <a:defRPr/>
            </a:pPr>
            <a:fld id="{1D59AD1D-7F16-41FC-9DC9-A19CA0265048}" type="slidenum">
              <a:rPr lang="tr-TR"/>
              <a:pPr>
                <a:defRPr/>
              </a:pPr>
              <a:t>‹#›</a:t>
            </a:fld>
            <a:endParaRPr lang="tr-TR"/>
          </a:p>
        </p:txBody>
      </p:sp>
      <p:sp>
        <p:nvSpPr>
          <p:cNvPr id="6" name="Footer Placeholder 8"/>
          <p:cNvSpPr>
            <a:spLocks noGrp="1"/>
          </p:cNvSpPr>
          <p:nvPr>
            <p:ph type="ftr" sz="quarter" idx="12"/>
          </p:nvPr>
        </p:nvSpPr>
        <p:spPr/>
        <p:txBody>
          <a:bodyPr/>
          <a:lstStyle>
            <a:lvl1pPr defTabSz="914400" eaLnBrk="1" hangingPunct="1">
              <a:defRPr>
                <a:cs typeface="Arial" charset="0"/>
              </a:defRPr>
            </a:lvl1pPr>
          </a:lstStyle>
          <a:p>
            <a:pPr>
              <a:defRPr/>
            </a:pPr>
            <a:endParaRPr lang="tr-TR"/>
          </a:p>
        </p:txBody>
      </p:sp>
    </p:spTree>
    <p:extLst>
      <p:ext uri="{BB962C8B-B14F-4D97-AF65-F5344CB8AC3E}">
        <p14:creationId xmlns:p14="http://schemas.microsoft.com/office/powerpoint/2010/main" val="2385932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04CCB61B-C21F-4623-A399-BBBB02E43EAC}"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E3AB6464-53E6-4E4E-B642-5F401E47D289}" type="slidenum">
              <a:rPr lang="tr-TR"/>
              <a:pPr>
                <a:defRPr/>
              </a:pPr>
              <a:t>‹#›</a:t>
            </a:fld>
            <a:endParaRPr lang="tr-TR"/>
          </a:p>
        </p:txBody>
      </p:sp>
    </p:spTree>
    <p:extLst>
      <p:ext uri="{BB962C8B-B14F-4D97-AF65-F5344CB8AC3E}">
        <p14:creationId xmlns:p14="http://schemas.microsoft.com/office/powerpoint/2010/main" val="4252559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59944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 name="Oval 4"/>
          <p:cNvSpPr/>
          <p:nvPr/>
        </p:nvSpPr>
        <p:spPr>
          <a:xfrm>
            <a:off x="6261100" y="3924300"/>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6" name="Oval 5"/>
          <p:cNvSpPr/>
          <p:nvPr/>
        </p:nvSpPr>
        <p:spPr>
          <a:xfrm>
            <a:off x="5729818" y="3924300"/>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963084" y="1371601"/>
            <a:ext cx="103632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63084" y="4068764"/>
            <a:ext cx="103632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defTabSz="914400" eaLnBrk="1" hangingPunct="1">
              <a:defRPr>
                <a:cs typeface="Arial" charset="0"/>
              </a:defRPr>
            </a:lvl1pPr>
          </a:lstStyle>
          <a:p>
            <a:pPr>
              <a:defRPr/>
            </a:pPr>
            <a:fld id="{30BE140C-1C9E-4B63-9510-4C351FACF7FC}" type="datetimeFigureOut">
              <a:rPr lang="tr-TR"/>
              <a:pPr>
                <a:defRPr/>
              </a:pPr>
              <a:t>24.04.2016</a:t>
            </a:fld>
            <a:endParaRPr lang="tr-TR"/>
          </a:p>
        </p:txBody>
      </p:sp>
      <p:sp>
        <p:nvSpPr>
          <p:cNvPr id="8"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9"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061BE733-A6CB-43FC-A212-C456B9A9DD6C}" type="slidenum">
              <a:rPr lang="tr-TR"/>
              <a:pPr>
                <a:defRPr/>
              </a:pPr>
              <a:t>‹#›</a:t>
            </a:fld>
            <a:endParaRPr lang="tr-TR"/>
          </a:p>
        </p:txBody>
      </p:sp>
    </p:spTree>
    <p:extLst>
      <p:ext uri="{BB962C8B-B14F-4D97-AF65-F5344CB8AC3E}">
        <p14:creationId xmlns:p14="http://schemas.microsoft.com/office/powerpoint/2010/main" val="223464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487680" y="1600200"/>
            <a:ext cx="5388864"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defTabSz="914400" eaLnBrk="1" hangingPunct="1">
              <a:defRPr>
                <a:cs typeface="Arial" charset="0"/>
              </a:defRPr>
            </a:lvl1pPr>
          </a:lstStyle>
          <a:p>
            <a:pPr>
              <a:defRPr/>
            </a:pPr>
            <a:fld id="{B3639500-238D-4833-ADCA-35B9A852647F}" type="datetimeFigureOut">
              <a:rPr lang="tr-TR"/>
              <a:pPr>
                <a:defRPr/>
              </a:pPr>
              <a:t>24.04.2016</a:t>
            </a:fld>
            <a:endParaRPr lang="tr-TR"/>
          </a:p>
        </p:txBody>
      </p:sp>
      <p:sp>
        <p:nvSpPr>
          <p:cNvPr id="6" name="Footer Placeholder 5"/>
          <p:cNvSpPr>
            <a:spLocks noGrp="1"/>
          </p:cNvSpPr>
          <p:nvPr>
            <p:ph type="ftr" sz="quarter" idx="15"/>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6"/>
          </p:nvPr>
        </p:nvSpPr>
        <p:spPr/>
        <p:txBody>
          <a:bodyPr/>
          <a:lstStyle>
            <a:lvl1pPr defTabSz="914400" eaLnBrk="1" hangingPunct="1">
              <a:defRPr>
                <a:cs typeface="Arial" charset="0"/>
              </a:defRPr>
            </a:lvl1pPr>
          </a:lstStyle>
          <a:p>
            <a:pPr>
              <a:defRPr/>
            </a:pPr>
            <a:fld id="{AA1B4DF3-36E0-4B84-88D2-8CF0F0686749}" type="slidenum">
              <a:rPr lang="tr-TR"/>
              <a:pPr>
                <a:defRPr/>
              </a:pPr>
              <a:t>‹#›</a:t>
            </a:fld>
            <a:endParaRPr lang="tr-TR"/>
          </a:p>
        </p:txBody>
      </p:sp>
    </p:spTree>
    <p:extLst>
      <p:ext uri="{BB962C8B-B14F-4D97-AF65-F5344CB8AC3E}">
        <p14:creationId xmlns:p14="http://schemas.microsoft.com/office/powerpoint/2010/main" val="3411922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609600" y="2212848"/>
            <a:ext cx="5388864"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defTabSz="914400" eaLnBrk="1" hangingPunct="1">
              <a:defRPr>
                <a:cs typeface="Arial" charset="0"/>
              </a:defRPr>
            </a:lvl1pPr>
          </a:lstStyle>
          <a:p>
            <a:pPr>
              <a:defRPr/>
            </a:pPr>
            <a:fld id="{958434D0-E26F-40CF-BE60-8DD1FA0BB529}" type="datetimeFigureOut">
              <a:rPr lang="tr-TR"/>
              <a:pPr>
                <a:defRPr/>
              </a:pPr>
              <a:t>24.04.2016</a:t>
            </a:fld>
            <a:endParaRPr lang="tr-TR"/>
          </a:p>
        </p:txBody>
      </p:sp>
      <p:sp>
        <p:nvSpPr>
          <p:cNvPr id="8" name="Footer Placeholder 7"/>
          <p:cNvSpPr>
            <a:spLocks noGrp="1"/>
          </p:cNvSpPr>
          <p:nvPr>
            <p:ph type="ftr" sz="quarter" idx="16"/>
          </p:nvPr>
        </p:nvSpPr>
        <p:spPr/>
        <p:txBody>
          <a:bodyPr/>
          <a:lstStyle>
            <a:lvl1pPr defTabSz="914400" eaLnBrk="1" hangingPunct="1">
              <a:defRPr>
                <a:cs typeface="Arial" charset="0"/>
              </a:defRPr>
            </a:lvl1pPr>
          </a:lstStyle>
          <a:p>
            <a:pPr>
              <a:defRPr/>
            </a:pPr>
            <a:endParaRPr lang="tr-TR"/>
          </a:p>
        </p:txBody>
      </p:sp>
      <p:sp>
        <p:nvSpPr>
          <p:cNvPr id="9" name="Slide Number Placeholder 8"/>
          <p:cNvSpPr>
            <a:spLocks noGrp="1"/>
          </p:cNvSpPr>
          <p:nvPr>
            <p:ph type="sldNum" sz="quarter" idx="17"/>
          </p:nvPr>
        </p:nvSpPr>
        <p:spPr/>
        <p:txBody>
          <a:bodyPr/>
          <a:lstStyle>
            <a:lvl1pPr defTabSz="914400" eaLnBrk="1" hangingPunct="1">
              <a:defRPr>
                <a:cs typeface="Arial" charset="0"/>
              </a:defRPr>
            </a:lvl1pPr>
          </a:lstStyle>
          <a:p>
            <a:pPr>
              <a:defRPr/>
            </a:pPr>
            <a:fld id="{452E7B18-DC5D-480D-B92E-BBDBC68B4D55}" type="slidenum">
              <a:rPr lang="tr-TR"/>
              <a:pPr>
                <a:defRPr/>
              </a:pPr>
              <a:t>‹#›</a:t>
            </a:fld>
            <a:endParaRPr lang="tr-TR"/>
          </a:p>
        </p:txBody>
      </p:sp>
    </p:spTree>
    <p:extLst>
      <p:ext uri="{BB962C8B-B14F-4D97-AF65-F5344CB8AC3E}">
        <p14:creationId xmlns:p14="http://schemas.microsoft.com/office/powerpoint/2010/main" val="3652262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eaLnBrk="1" hangingPunct="1">
              <a:defRPr>
                <a:cs typeface="Arial" charset="0"/>
              </a:defRPr>
            </a:lvl1pPr>
          </a:lstStyle>
          <a:p>
            <a:pPr>
              <a:defRPr/>
            </a:pPr>
            <a:fld id="{57163BA6-06C9-4CC5-99A7-8263DA9CA90E}" type="datetimeFigureOut">
              <a:rPr lang="tr-TR"/>
              <a:pPr>
                <a:defRPr/>
              </a:pPr>
              <a:t>24.04.2016</a:t>
            </a:fld>
            <a:endParaRPr lang="tr-TR"/>
          </a:p>
        </p:txBody>
      </p:sp>
      <p:sp>
        <p:nvSpPr>
          <p:cNvPr id="4" name="Footer Placeholder 3"/>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5" name="Slide Number Placeholder 4"/>
          <p:cNvSpPr>
            <a:spLocks noGrp="1"/>
          </p:cNvSpPr>
          <p:nvPr>
            <p:ph type="sldNum" sz="quarter" idx="12"/>
          </p:nvPr>
        </p:nvSpPr>
        <p:spPr/>
        <p:txBody>
          <a:bodyPr/>
          <a:lstStyle>
            <a:lvl1pPr defTabSz="914400" eaLnBrk="1" hangingPunct="1">
              <a:defRPr>
                <a:cs typeface="Arial" charset="0"/>
              </a:defRPr>
            </a:lvl1pPr>
          </a:lstStyle>
          <a:p>
            <a:pPr>
              <a:defRPr/>
            </a:pPr>
            <a:fld id="{E614CB75-5F45-4E17-85DE-7C303C29FDE6}" type="slidenum">
              <a:rPr lang="tr-TR"/>
              <a:pPr>
                <a:defRPr/>
              </a:pPr>
              <a:t>‹#›</a:t>
            </a:fld>
            <a:endParaRPr lang="tr-TR"/>
          </a:p>
        </p:txBody>
      </p:sp>
    </p:spTree>
    <p:extLst>
      <p:ext uri="{BB962C8B-B14F-4D97-AF65-F5344CB8AC3E}">
        <p14:creationId xmlns:p14="http://schemas.microsoft.com/office/powerpoint/2010/main" val="2447657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1" hangingPunct="1">
              <a:defRPr>
                <a:cs typeface="Arial" charset="0"/>
              </a:defRPr>
            </a:lvl1pPr>
          </a:lstStyle>
          <a:p>
            <a:pPr>
              <a:defRPr/>
            </a:pPr>
            <a:fld id="{8382DF47-4D55-406F-BACF-5EE2A0E975FF}" type="datetimeFigureOut">
              <a:rPr lang="tr-TR"/>
              <a:pPr>
                <a:defRPr/>
              </a:pPr>
              <a:t>24.04.2016</a:t>
            </a:fld>
            <a:endParaRPr lang="tr-TR"/>
          </a:p>
        </p:txBody>
      </p:sp>
      <p:sp>
        <p:nvSpPr>
          <p:cNvPr id="3" name="Footer Placeholder 2"/>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4" name="Slide Number Placeholder 3"/>
          <p:cNvSpPr>
            <a:spLocks noGrp="1"/>
          </p:cNvSpPr>
          <p:nvPr>
            <p:ph type="sldNum" sz="quarter" idx="12"/>
          </p:nvPr>
        </p:nvSpPr>
        <p:spPr/>
        <p:txBody>
          <a:bodyPr/>
          <a:lstStyle>
            <a:lvl1pPr defTabSz="914400" eaLnBrk="1" hangingPunct="1">
              <a:defRPr>
                <a:cs typeface="Arial" charset="0"/>
              </a:defRPr>
            </a:lvl1pPr>
          </a:lstStyle>
          <a:p>
            <a:pPr>
              <a:defRPr/>
            </a:pPr>
            <a:fld id="{9DA017C4-7460-4B39-940E-E8BF59EAB8EF}" type="slidenum">
              <a:rPr lang="tr-TR"/>
              <a:pPr>
                <a:defRPr/>
              </a:pPr>
              <a:t>‹#›</a:t>
            </a:fld>
            <a:endParaRPr lang="tr-TR"/>
          </a:p>
        </p:txBody>
      </p:sp>
    </p:spTree>
    <p:extLst>
      <p:ext uri="{BB962C8B-B14F-4D97-AF65-F5344CB8AC3E}">
        <p14:creationId xmlns:p14="http://schemas.microsoft.com/office/powerpoint/2010/main" val="499587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20158A6E-D7A9-4795-B7D9-FD62893484A0}"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70D37E01-3A32-4713-9CC4-024F7DBF9704}" type="slidenum">
              <a:rPr lang="tr-TR"/>
              <a:pPr>
                <a:defRPr/>
              </a:pPr>
              <a:t>‹#›</a:t>
            </a:fld>
            <a:endParaRPr lang="tr-TR"/>
          </a:p>
        </p:txBody>
      </p:sp>
    </p:spTree>
    <p:extLst>
      <p:ext uri="{BB962C8B-B14F-4D97-AF65-F5344CB8AC3E}">
        <p14:creationId xmlns:p14="http://schemas.microsoft.com/office/powerpoint/2010/main" val="2802021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6EAE5704-8DCD-4784-B8E9-DB621DBE7D97}"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43C2409B-FE1E-4527-86EF-749722E324DE}" type="slidenum">
              <a:rPr lang="tr-TR"/>
              <a:pPr>
                <a:defRPr/>
              </a:pPr>
              <a:t>‹#›</a:t>
            </a:fld>
            <a:endParaRPr lang="tr-TR"/>
          </a:p>
        </p:txBody>
      </p:sp>
    </p:spTree>
    <p:extLst>
      <p:ext uri="{BB962C8B-B14F-4D97-AF65-F5344CB8AC3E}">
        <p14:creationId xmlns:p14="http://schemas.microsoft.com/office/powerpoint/2010/main" val="997535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BAB2A19F-823D-49BA-94CC-B2EB8165E31B}"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478BB513-3E84-4B0D-8B5E-B8D732B88898}" type="slidenum">
              <a:rPr lang="tr-TR"/>
              <a:pPr>
                <a:defRPr/>
              </a:pPr>
              <a:t>‹#›</a:t>
            </a:fld>
            <a:endParaRPr lang="tr-TR"/>
          </a:p>
        </p:txBody>
      </p:sp>
    </p:spTree>
    <p:extLst>
      <p:ext uri="{BB962C8B-B14F-4D97-AF65-F5344CB8AC3E}">
        <p14:creationId xmlns:p14="http://schemas.microsoft.com/office/powerpoint/2010/main" val="4085455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76AA456A-52B3-49A8-97FC-C1C99FE27873}"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7017F3C0-3881-448A-A3D5-09B8012E5F45}" type="slidenum">
              <a:rPr lang="tr-TR"/>
              <a:pPr>
                <a:defRPr/>
              </a:pPr>
              <a:t>‹#›</a:t>
            </a:fld>
            <a:endParaRPr lang="tr-TR"/>
          </a:p>
        </p:txBody>
      </p:sp>
    </p:spTree>
    <p:extLst>
      <p:ext uri="{BB962C8B-B14F-4D97-AF65-F5344CB8AC3E}">
        <p14:creationId xmlns:p14="http://schemas.microsoft.com/office/powerpoint/2010/main" val="2981389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2A54C80-263E-416B-A8E0-580EDEADCBDC}" type="datetimeFigureOut">
              <a:rPr lang="en-US" dirty="0"/>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4/24/2016</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4/24/2016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483601" y="6356351"/>
            <a:ext cx="2781300" cy="365125"/>
          </a:xfrm>
          <a:prstGeom prst="rect">
            <a:avLst/>
          </a:prstGeom>
        </p:spPr>
        <p:txBody>
          <a:bodyPr vert="horz" lIns="91440" tIns="45720" rIns="45720" bIns="45720" rtlCol="0" anchor="ctr"/>
          <a:lstStyle>
            <a:lvl1pPr algn="r"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DCD3D96A-8E81-4813-A27A-D7008A11688D}" type="datetimeFigureOut">
              <a:rPr lang="en-US"/>
              <a:pPr fontAlgn="base">
                <a:spcBef>
                  <a:spcPct val="0"/>
                </a:spcBef>
                <a:spcAft>
                  <a:spcPct val="0"/>
                </a:spcAft>
                <a:defRPr/>
              </a:pPr>
              <a:t>4/24/2016</a:t>
            </a:fld>
            <a:endParaRPr lang="en-US" dirty="0"/>
          </a:p>
        </p:txBody>
      </p:sp>
      <p:sp>
        <p:nvSpPr>
          <p:cNvPr id="5" name="Footer Placeholder 4"/>
          <p:cNvSpPr>
            <a:spLocks noGrp="1"/>
          </p:cNvSpPr>
          <p:nvPr>
            <p:ph type="ftr" sz="quarter" idx="3"/>
          </p:nvPr>
        </p:nvSpPr>
        <p:spPr>
          <a:xfrm>
            <a:off x="878418" y="6356351"/>
            <a:ext cx="3797300" cy="365125"/>
          </a:xfrm>
          <a:prstGeom prst="rect">
            <a:avLst/>
          </a:prstGeom>
        </p:spPr>
        <p:txBody>
          <a:bodyPr vert="horz" lIns="45720" tIns="45720" rIns="9144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endParaRPr lang="tr-TR"/>
          </a:p>
        </p:txBody>
      </p:sp>
      <p:sp>
        <p:nvSpPr>
          <p:cNvPr id="6" name="Slide Number Placeholder 5"/>
          <p:cNvSpPr>
            <a:spLocks noGrp="1"/>
          </p:cNvSpPr>
          <p:nvPr>
            <p:ph type="sldNum" sz="quarter" idx="4"/>
          </p:nvPr>
        </p:nvSpPr>
        <p:spPr>
          <a:xfrm>
            <a:off x="11391901" y="6356351"/>
            <a:ext cx="749300" cy="365125"/>
          </a:xfrm>
          <a:prstGeom prst="rect">
            <a:avLst/>
          </a:prstGeom>
        </p:spPr>
        <p:txBody>
          <a:bodyPr vert="horz" lIns="27432" tIns="45720" rIns="4572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07F75562-9069-4F07-86A2-624FA252D359}" type="slidenum">
              <a:rPr lang="en-US"/>
              <a:pPr fontAlgn="base">
                <a:spcBef>
                  <a:spcPct val="0"/>
                </a:spcBef>
                <a:spcAft>
                  <a:spcPct val="0"/>
                </a:spcAft>
                <a:defRPr/>
              </a:pPr>
              <a:t>‹#›</a:t>
            </a:fld>
            <a:endParaRPr lang="en-US" dirty="0"/>
          </a:p>
        </p:txBody>
      </p:sp>
      <p:sp>
        <p:nvSpPr>
          <p:cNvPr id="7" name="Oval 6"/>
          <p:cNvSpPr/>
          <p:nvPr/>
        </p:nvSpPr>
        <p:spPr>
          <a:xfrm>
            <a:off x="11277600" y="6499225"/>
            <a:ext cx="112184"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endParaRPr>
          </a:p>
        </p:txBody>
      </p:sp>
      <p:sp>
        <p:nvSpPr>
          <p:cNvPr id="8" name="Oval 7"/>
          <p:cNvSpPr/>
          <p:nvPr/>
        </p:nvSpPr>
        <p:spPr>
          <a:xfrm>
            <a:off x="759885" y="6499225"/>
            <a:ext cx="112183"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96987143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hyperlink" Target="http://www.igdirtso.org.tr/"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914400" y="412750"/>
            <a:ext cx="103632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1507" name="Resim 5" descr="C:\Users\Bilal Keskin\Desktop\PROJE 2016\PROJE DOSYALARI\GÖRÜNÜRLÜK\LOGOLAR\1. A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384" y="404813"/>
            <a:ext cx="4826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0817" y="5410203"/>
            <a:ext cx="119168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3853" y="5397503"/>
            <a:ext cx="1441449"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5292725"/>
            <a:ext cx="1066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668" y="4516441"/>
            <a:ext cx="216111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4469" y="4516438"/>
            <a:ext cx="20616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5369" y="4516438"/>
            <a:ext cx="178223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Metin kutusu 3"/>
          <p:cNvSpPr txBox="1">
            <a:spLocks noChangeArrowheads="1"/>
          </p:cNvSpPr>
          <p:nvPr/>
        </p:nvSpPr>
        <p:spPr bwMode="auto">
          <a:xfrm>
            <a:off x="203202" y="5934076"/>
            <a:ext cx="118406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fontAlgn="base">
              <a:spcBef>
                <a:spcPct val="0"/>
              </a:spcBef>
              <a:spcAft>
                <a:spcPct val="0"/>
              </a:spcAft>
              <a:buFontTx/>
              <a:buNone/>
            </a:pPr>
            <a:r>
              <a:rPr lang="tr-TR" altLang="tr-TR" sz="1400" smtClean="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srgbClr val="000000"/>
              </a:solidFill>
              <a:latin typeface="Calibri" pitchFamily="34" charset="0"/>
              <a:ea typeface="Calibri" pitchFamily="34" charset="0"/>
              <a:cs typeface="Times New Roman" pitchFamily="18" charset="0"/>
            </a:endParaRPr>
          </a:p>
        </p:txBody>
      </p:sp>
      <p:sp>
        <p:nvSpPr>
          <p:cNvPr id="21515" name="Metin kutusu 4"/>
          <p:cNvSpPr txBox="1">
            <a:spLocks noChangeArrowheads="1"/>
          </p:cNvSpPr>
          <p:nvPr/>
        </p:nvSpPr>
        <p:spPr bwMode="auto">
          <a:xfrm>
            <a:off x="914401" y="2768600"/>
            <a:ext cx="1056005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lvl="0" algn="ctr" eaLnBrk="1" hangingPunct="1">
              <a:spcBef>
                <a:spcPts val="0"/>
              </a:spcBef>
              <a:buNone/>
            </a:pPr>
            <a:r>
              <a:rPr lang="tr-TR" altLang="tr-TR" sz="1800" b="1" dirty="0">
                <a:solidFill>
                  <a:srgbClr val="000000"/>
                </a:solidFill>
                <a:latin typeface="Times New Roman" pitchFamily="18" charset="0"/>
                <a:cs typeface="Times New Roman" pitchFamily="18" charset="0"/>
              </a:rPr>
              <a:t>ULAŞTIRMA VE LOJİSTİK MESLEKİ EĞİTİM</a:t>
            </a:r>
          </a:p>
          <a:p>
            <a:pPr lvl="0" algn="ctr" eaLnBrk="1" hangingPunct="1">
              <a:spcBef>
                <a:spcPts val="0"/>
              </a:spcBef>
              <a:buNone/>
            </a:pPr>
            <a:r>
              <a:rPr lang="tr-TR" altLang="tr-TR" sz="1800" b="1" dirty="0">
                <a:solidFill>
                  <a:srgbClr val="000000"/>
                </a:solidFill>
                <a:latin typeface="Times New Roman" pitchFamily="18" charset="0"/>
                <a:cs typeface="Times New Roman" pitchFamily="18" charset="0"/>
              </a:rPr>
              <a:t>DEPO YÖNETİMİ</a:t>
            </a:r>
          </a:p>
          <a:p>
            <a:pPr lvl="0" algn="ctr" eaLnBrk="1" hangingPunct="1">
              <a:spcBef>
                <a:spcPts val="0"/>
              </a:spcBef>
              <a:buNone/>
            </a:pPr>
            <a:r>
              <a:rPr lang="tr-TR" altLang="tr-TR" sz="1800" b="1" dirty="0">
                <a:solidFill>
                  <a:srgbClr val="000000"/>
                </a:solidFill>
                <a:latin typeface="Times New Roman" pitchFamily="18" charset="0"/>
                <a:cs typeface="Times New Roman" pitchFamily="18" charset="0"/>
              </a:rPr>
              <a:t>(BARKODLAMA)</a:t>
            </a:r>
          </a:p>
          <a:p>
            <a:pPr lvl="0" algn="ctr" eaLnBrk="1" hangingPunct="1">
              <a:spcBef>
                <a:spcPts val="0"/>
              </a:spcBef>
              <a:buNone/>
            </a:pPr>
            <a:r>
              <a:rPr lang="tr-TR" altLang="tr-TR" sz="1800" b="1" dirty="0" err="1">
                <a:solidFill>
                  <a:srgbClr val="000000"/>
                </a:solidFill>
                <a:latin typeface="Times New Roman" pitchFamily="18" charset="0"/>
                <a:cs typeface="Times New Roman" pitchFamily="18" charset="0"/>
              </a:rPr>
              <a:t>Yrd.Doç.Dr</a:t>
            </a:r>
            <a:r>
              <a:rPr lang="tr-TR" altLang="tr-TR" sz="1800" b="1" dirty="0">
                <a:solidFill>
                  <a:srgbClr val="000000"/>
                </a:solidFill>
                <a:latin typeface="Times New Roman" pitchFamily="18" charset="0"/>
                <a:cs typeface="Times New Roman" pitchFamily="18" charset="0"/>
              </a:rPr>
              <a:t>. Sefa ALTIKAT</a:t>
            </a:r>
            <a:endParaRPr lang="tr-TR" altLang="tr-TR" sz="18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7623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a:t>-</a:t>
            </a:r>
            <a:r>
              <a:rPr lang="tr-TR" sz="2400" b="1" dirty="0"/>
              <a:t>1.1. Barkod Kullanılma Nedenleri</a:t>
            </a:r>
            <a:endParaRPr lang="en-US" sz="2400" dirty="0"/>
          </a:p>
        </p:txBody>
      </p:sp>
      <p:sp>
        <p:nvSpPr>
          <p:cNvPr id="3" name="İçerik Yer Tutucusu 2"/>
          <p:cNvSpPr>
            <a:spLocks noGrp="1"/>
          </p:cNvSpPr>
          <p:nvPr>
            <p:ph idx="1"/>
          </p:nvPr>
        </p:nvSpPr>
        <p:spPr/>
        <p:txBody>
          <a:bodyPr/>
          <a:lstStyle/>
          <a:p>
            <a:r>
              <a:rPr lang="tr-TR" dirty="0" err="1"/>
              <a:t>Code</a:t>
            </a:r>
            <a:r>
              <a:rPr lang="tr-TR" dirty="0"/>
              <a:t> 39 perakende ortamı dışındaki kullanımlarda en yaygın barkod tipidir. Bu sembol silahlı kuvvetler ve otomotiv endüstrisinde kullanılmaktadır. Eğer değişken uzunluk ve alfabetik karakterleri kullanmak gerekiyorsa uygun kod, </a:t>
            </a:r>
            <a:r>
              <a:rPr lang="tr-TR" dirty="0" err="1"/>
              <a:t>code</a:t>
            </a:r>
            <a:r>
              <a:rPr lang="tr-TR" dirty="0"/>
              <a:t> 39’dur</a:t>
            </a:r>
            <a:r>
              <a:rPr lang="tr-TR" dirty="0" smtClean="0"/>
              <a:t>.</a:t>
            </a:r>
            <a:endParaRPr lang="en-US" dirty="0"/>
          </a:p>
          <a:p>
            <a:r>
              <a:rPr lang="tr-TR" dirty="0" err="1"/>
              <a:t>Codobar</a:t>
            </a:r>
            <a:r>
              <a:rPr lang="tr-TR" dirty="0"/>
              <a:t> medikal endüstrisinde özellikle kan bankaları tarafından tercih edilen barkod tipidir. Ayrıca kütüphanelerde kitapların ve üyelerin kodlanmasında kullanılmaktadır. Bu iki sektörün </a:t>
            </a:r>
            <a:r>
              <a:rPr lang="tr-TR" dirty="0" err="1"/>
              <a:t>codobar</a:t>
            </a:r>
            <a:r>
              <a:rPr lang="tr-TR" dirty="0"/>
              <a:t> kullanma nedenleri tarihseldir. Barkod kullanmaya oldukça uzun zaman önce kullanmaya başladılar ve bu dönemde en güvenilir kod </a:t>
            </a:r>
            <a:r>
              <a:rPr lang="tr-TR" dirty="0" err="1"/>
              <a:t>codobardı</a:t>
            </a:r>
            <a:r>
              <a:rPr lang="tr-TR" dirty="0"/>
              <a:t>.</a:t>
            </a:r>
            <a:endParaRPr lang="en-US" dirty="0"/>
          </a:p>
          <a:p>
            <a:endParaRPr lang="en-US" dirty="0"/>
          </a:p>
        </p:txBody>
      </p:sp>
    </p:spTree>
    <p:extLst>
      <p:ext uri="{BB962C8B-B14F-4D97-AF65-F5344CB8AC3E}">
        <p14:creationId xmlns:p14="http://schemas.microsoft.com/office/powerpoint/2010/main" val="41198702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5514" y="248991"/>
            <a:ext cx="8596668" cy="1320800"/>
          </a:xfrm>
        </p:spPr>
        <p:txBody>
          <a:bodyPr/>
          <a:lstStyle/>
          <a:p>
            <a:r>
              <a:rPr lang="tr-TR" b="1" dirty="0"/>
              <a:t>2.5.1. Kitapların </a:t>
            </a:r>
            <a:r>
              <a:rPr lang="tr-TR" b="1" dirty="0" smtClean="0"/>
              <a:t>Numaralandırılması</a:t>
            </a:r>
            <a:endParaRPr lang="en-US" dirty="0"/>
          </a:p>
        </p:txBody>
      </p:sp>
      <p:sp>
        <p:nvSpPr>
          <p:cNvPr id="3" name="İçerik Yer Tutucusu 2"/>
          <p:cNvSpPr>
            <a:spLocks noGrp="1"/>
          </p:cNvSpPr>
          <p:nvPr>
            <p:ph idx="1"/>
          </p:nvPr>
        </p:nvSpPr>
        <p:spPr>
          <a:xfrm>
            <a:off x="445513" y="1130280"/>
            <a:ext cx="10488649" cy="737158"/>
          </a:xfrm>
        </p:spPr>
        <p:txBody>
          <a:bodyPr/>
          <a:lstStyle/>
          <a:p>
            <a:r>
              <a:rPr lang="tr-TR" dirty="0"/>
              <a:t>Kitaplar için uygulanan EAN/UCC-13 standardındaki GTIN yapısı aşağıda gösterilmiştir. Bu yapı kitapların yanı sıra broşür, </a:t>
            </a:r>
            <a:r>
              <a:rPr lang="tr-TR" dirty="0" err="1"/>
              <a:t>klavuz</a:t>
            </a:r>
            <a:r>
              <a:rPr lang="tr-TR" dirty="0"/>
              <a:t>, harita vb. basılı yayınlar için de kullanılabilir.</a:t>
            </a:r>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623" y="1976997"/>
            <a:ext cx="9016200" cy="100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45513" y="3464417"/>
            <a:ext cx="10102284" cy="2862322"/>
          </a:xfrm>
          <a:prstGeom prst="rect">
            <a:avLst/>
          </a:prstGeom>
          <a:noFill/>
        </p:spPr>
        <p:txBody>
          <a:bodyPr wrap="square" rtlCol="0">
            <a:spAutoFit/>
          </a:bodyPr>
          <a:lstStyle/>
          <a:p>
            <a:r>
              <a:rPr lang="tr-TR" b="1" dirty="0" smtClean="0"/>
              <a:t>	EAN/UCC </a:t>
            </a:r>
            <a:r>
              <a:rPr lang="tr-TR" b="1" dirty="0"/>
              <a:t>öneki: </a:t>
            </a:r>
            <a:r>
              <a:rPr lang="tr-TR" dirty="0"/>
              <a:t>Kitapların EAN/UCC-13 numarası dünyanın her yerinde 978 ya da 979 ile başlar.</a:t>
            </a:r>
            <a:endParaRPr lang="en-US" dirty="0"/>
          </a:p>
          <a:p>
            <a:endParaRPr lang="tr-TR" dirty="0" smtClean="0"/>
          </a:p>
          <a:p>
            <a:r>
              <a:rPr lang="tr-TR" dirty="0" smtClean="0"/>
              <a:t>	I</a:t>
            </a:r>
            <a:r>
              <a:rPr lang="tr-TR" b="1" dirty="0" smtClean="0"/>
              <a:t>SBN</a:t>
            </a:r>
            <a:r>
              <a:rPr lang="tr-TR" b="1" dirty="0"/>
              <a:t>: </a:t>
            </a:r>
            <a:r>
              <a:rPr lang="tr-TR" dirty="0"/>
              <a:t>Kitaba verilen ISBN’dir. 10 basamaklı ISBN’nin 10. basamağı kontrol basamağı   olduğundan,   EAN/UCC   numarası   oluşturulurken   bu   basamak</a:t>
            </a:r>
            <a:endParaRPr lang="en-US" dirty="0"/>
          </a:p>
          <a:p>
            <a:r>
              <a:rPr lang="tr-TR" dirty="0"/>
              <a:t>numaradan  çıkarılır  ve  ISBN’in  ilk  basamağı  EAN/UCC-13  numarasında kapsanır. (N4 – N12)</a:t>
            </a:r>
            <a:endParaRPr lang="en-US" dirty="0"/>
          </a:p>
          <a:p>
            <a:endParaRPr lang="tr-TR" dirty="0" smtClean="0"/>
          </a:p>
          <a:p>
            <a:r>
              <a:rPr lang="tr-TR" dirty="0"/>
              <a:t>	</a:t>
            </a:r>
            <a:r>
              <a:rPr lang="tr-TR" dirty="0" smtClean="0"/>
              <a:t>Kitapların </a:t>
            </a:r>
            <a:r>
              <a:rPr lang="tr-TR" dirty="0"/>
              <a:t>ve basılı yayınların ISBN’i Türkiye’de </a:t>
            </a:r>
            <a:r>
              <a:rPr lang="tr-TR" b="1" dirty="0"/>
              <a:t>T.C. Kültür Bakanlığı </a:t>
            </a:r>
            <a:r>
              <a:rPr lang="tr-TR" dirty="0"/>
              <a:t>tarafından</a:t>
            </a:r>
            <a:endParaRPr lang="en-US" dirty="0"/>
          </a:p>
          <a:p>
            <a:r>
              <a:rPr lang="tr-TR" dirty="0"/>
              <a:t>verilir.  Kitaplarda  uygulanan  EAN/UCC-13  numarası  için  TOBB-</a:t>
            </a:r>
            <a:r>
              <a:rPr lang="tr-TR" dirty="0" err="1"/>
              <a:t>MMNM’ne</a:t>
            </a:r>
            <a:r>
              <a:rPr lang="tr-TR" dirty="0"/>
              <a:t>  üye  olarak firma numarası almak gerekmez.</a:t>
            </a:r>
            <a:endParaRPr lang="en-US" dirty="0"/>
          </a:p>
        </p:txBody>
      </p:sp>
    </p:spTree>
    <p:extLst>
      <p:ext uri="{BB962C8B-B14F-4D97-AF65-F5344CB8AC3E}">
        <p14:creationId xmlns:p14="http://schemas.microsoft.com/office/powerpoint/2010/main" val="1993147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2.5.1. Kitapların </a:t>
            </a:r>
            <a:r>
              <a:rPr lang="tr-TR" b="1" dirty="0" smtClean="0"/>
              <a:t>Numaralandırılması</a:t>
            </a:r>
            <a:endParaRPr lang="en-US" dirty="0"/>
          </a:p>
        </p:txBody>
      </p:sp>
      <p:sp>
        <p:nvSpPr>
          <p:cNvPr id="3" name="İçerik Yer Tutucusu 2"/>
          <p:cNvSpPr>
            <a:spLocks noGrp="1"/>
          </p:cNvSpPr>
          <p:nvPr>
            <p:ph idx="1"/>
          </p:nvPr>
        </p:nvSpPr>
        <p:spPr/>
        <p:txBody>
          <a:bodyPr>
            <a:normAutofit/>
          </a:bodyPr>
          <a:lstStyle/>
          <a:p>
            <a:r>
              <a:rPr lang="tr-TR" dirty="0"/>
              <a:t>Kitabın EAN/UCC-13 numarası ile gösterilmeyen tamamlayıcı bilgilerinin de </a:t>
            </a:r>
            <a:r>
              <a:rPr lang="tr-TR" dirty="0" err="1"/>
              <a:t>barkodlanarak</a:t>
            </a:r>
            <a:r>
              <a:rPr lang="tr-TR" dirty="0"/>
              <a:t> gösterilmesine gerek duyulursa EAN-13 barkod alfabesinin </a:t>
            </a:r>
            <a:r>
              <a:rPr lang="tr-TR" b="1" dirty="0"/>
              <a:t>“ek-2” </a:t>
            </a:r>
            <a:r>
              <a:rPr lang="tr-TR" dirty="0"/>
              <a:t>(</a:t>
            </a:r>
            <a:r>
              <a:rPr lang="tr-TR" dirty="0" err="1"/>
              <a:t>add</a:t>
            </a:r>
            <a:r>
              <a:rPr lang="tr-TR" dirty="0"/>
              <a:t>-on 2) ya da </a:t>
            </a:r>
            <a:r>
              <a:rPr lang="tr-TR" b="1" dirty="0"/>
              <a:t>“ek-5” </a:t>
            </a:r>
            <a:r>
              <a:rPr lang="tr-TR" dirty="0"/>
              <a:t>(</a:t>
            </a:r>
            <a:r>
              <a:rPr lang="tr-TR" dirty="0" err="1"/>
              <a:t>add</a:t>
            </a:r>
            <a:r>
              <a:rPr lang="tr-TR" dirty="0"/>
              <a:t>-on 5) olarak adlandırılan, sırasıyla 2 ve 5 basamaklı bilgi tanımlama olanağı veren barkod parçaları EAN/UCC-13 numarasının sağ yanına basılabilir.</a:t>
            </a:r>
            <a:endParaRPr lang="en-US" dirty="0"/>
          </a:p>
          <a:p>
            <a:r>
              <a:rPr lang="tr-TR" dirty="0"/>
              <a:t> </a:t>
            </a:r>
            <a:r>
              <a:rPr lang="tr-TR" dirty="0" smtClean="0"/>
              <a:t>Barkoda </a:t>
            </a:r>
            <a:r>
              <a:rPr lang="tr-TR" dirty="0"/>
              <a:t>ek olarak gelen bu parçada genellikle kitabın ya da basılı yayının kaçıncı baskı olduğu,   yayın   sıra   numarası,   fiyatı   vb.   üretici   ya   da   dağıtıcı   firmaların   kendi   iç uygulamalarında kullanılan tamamlayıcı bilgiler yer alır. Barkoda ek olan bu parçanın kullanılıp kullanılmaması yayıncının isteğine bağlıdır. Kitabın satıcısı ise bu parçayı barkod okuyucu ile okuyup okumamakta serbesttir. (EAN-13 barkod alfabesinin ek-2 ya da ek-5 barkod parçasının okunması/okunmaması için barkod okuyucunun ayarlanması gerekir</a:t>
            </a:r>
            <a:r>
              <a:rPr lang="tr-TR" dirty="0" smtClean="0"/>
              <a:t>.)</a:t>
            </a:r>
            <a:endParaRPr lang="en-US" dirty="0"/>
          </a:p>
        </p:txBody>
      </p:sp>
    </p:spTree>
    <p:extLst>
      <p:ext uri="{BB962C8B-B14F-4D97-AF65-F5344CB8AC3E}">
        <p14:creationId xmlns:p14="http://schemas.microsoft.com/office/powerpoint/2010/main" val="11696273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1272" y="171718"/>
            <a:ext cx="8596668" cy="1320800"/>
          </a:xfrm>
        </p:spPr>
        <p:txBody>
          <a:bodyPr>
            <a:normAutofit fontScale="90000"/>
          </a:bodyPr>
          <a:lstStyle/>
          <a:p>
            <a:r>
              <a:rPr lang="tr-TR" b="1" dirty="0"/>
              <a:t>2.5.2. Süreli Yayınların Numaralandırılması</a:t>
            </a:r>
            <a:r>
              <a:rPr lang="en-US" dirty="0"/>
              <a:t/>
            </a:r>
            <a:br>
              <a:rPr lang="en-US" dirty="0"/>
            </a:br>
            <a:endParaRPr lang="en-US" dirty="0"/>
          </a:p>
        </p:txBody>
      </p:sp>
      <p:sp>
        <p:nvSpPr>
          <p:cNvPr id="3" name="İçerik Yer Tutucusu 2"/>
          <p:cNvSpPr>
            <a:spLocks noGrp="1"/>
          </p:cNvSpPr>
          <p:nvPr>
            <p:ph idx="1"/>
          </p:nvPr>
        </p:nvSpPr>
        <p:spPr>
          <a:xfrm>
            <a:off x="471272" y="937096"/>
            <a:ext cx="9110610" cy="5528098"/>
          </a:xfrm>
        </p:spPr>
        <p:txBody>
          <a:bodyPr>
            <a:normAutofit/>
          </a:bodyPr>
          <a:lstStyle/>
          <a:p>
            <a:r>
              <a:rPr lang="tr-TR" dirty="0"/>
              <a:t>Süreli  yayınlar  için  uygulanan  EAN/UCC-13  </a:t>
            </a:r>
            <a:r>
              <a:rPr lang="tr-TR" dirty="0" err="1"/>
              <a:t>standartındaki</a:t>
            </a:r>
            <a:r>
              <a:rPr lang="tr-TR" dirty="0"/>
              <a:t>  GTIN  yapısı  aşağıda </a:t>
            </a:r>
            <a:r>
              <a:rPr lang="tr-TR" dirty="0" smtClean="0"/>
              <a:t>gösterilmiştir:</a:t>
            </a:r>
            <a:endParaRPr lang="tr-TR" dirty="0"/>
          </a:p>
          <a:p>
            <a:pPr marL="0" indent="0">
              <a:buNone/>
            </a:pPr>
            <a:r>
              <a:rPr lang="tr-TR" b="1" dirty="0"/>
              <a:t>	</a:t>
            </a:r>
            <a:r>
              <a:rPr lang="tr-TR" b="1" dirty="0" smtClean="0"/>
              <a:t>EAN/UCC  </a:t>
            </a:r>
            <a:r>
              <a:rPr lang="tr-TR" b="1" dirty="0"/>
              <a:t>öneki:  </a:t>
            </a:r>
            <a:r>
              <a:rPr lang="tr-TR" dirty="0"/>
              <a:t>Süreli  yayınların  EAN/UCC-13  numarası  dünyanın  her yerinde 977 ile başlar.</a:t>
            </a:r>
            <a:endParaRPr lang="en-US" dirty="0"/>
          </a:p>
          <a:p>
            <a:pPr marL="0" indent="0">
              <a:buNone/>
            </a:pPr>
            <a:r>
              <a:rPr lang="tr-TR" b="1" dirty="0" smtClean="0"/>
              <a:t>	ISSN</a:t>
            </a:r>
            <a:r>
              <a:rPr lang="tr-TR" b="1" dirty="0"/>
              <a:t>: </a:t>
            </a:r>
            <a:r>
              <a:rPr lang="tr-TR" dirty="0"/>
              <a:t>Süreli yayına verilen ISSN’dir. 8 basamaklı </a:t>
            </a:r>
            <a:r>
              <a:rPr lang="tr-TR" dirty="0" err="1"/>
              <a:t>ISSN’nin</a:t>
            </a:r>
            <a:r>
              <a:rPr lang="tr-TR" dirty="0"/>
              <a:t> 8. basamağı kontrol basamağı   olduğundan   EAN/UCC   numarası   oluşturulurken   bu   basamak numaradan  çıkarılır  ve  </a:t>
            </a:r>
            <a:r>
              <a:rPr lang="tr-TR" dirty="0" err="1"/>
              <a:t>ISSN’nin</a:t>
            </a:r>
            <a:r>
              <a:rPr lang="tr-TR" dirty="0"/>
              <a:t>  ilk  7  basamağı  EAN/UCC-13  </a:t>
            </a:r>
            <a:r>
              <a:rPr lang="tr-TR" dirty="0" smtClean="0"/>
              <a:t>numarasında</a:t>
            </a:r>
            <a:r>
              <a:rPr lang="tr-TR" dirty="0"/>
              <a:t> </a:t>
            </a:r>
            <a:r>
              <a:rPr lang="tr-TR" dirty="0" smtClean="0"/>
              <a:t>kapsanır </a:t>
            </a:r>
            <a:r>
              <a:rPr lang="tr-TR" dirty="0"/>
              <a:t>(N4 – N10).</a:t>
            </a:r>
            <a:endParaRPr lang="en-US" dirty="0"/>
          </a:p>
          <a:p>
            <a:r>
              <a:rPr lang="tr-TR" dirty="0" smtClean="0"/>
              <a:t>Süreli </a:t>
            </a:r>
            <a:r>
              <a:rPr lang="tr-TR" dirty="0"/>
              <a:t>yayınların </a:t>
            </a:r>
            <a:r>
              <a:rPr lang="tr-TR" dirty="0" err="1"/>
              <a:t>ISSN’si</a:t>
            </a:r>
            <a:r>
              <a:rPr lang="tr-TR" dirty="0"/>
              <a:t> Türkiye’de </a:t>
            </a:r>
            <a:r>
              <a:rPr lang="tr-TR" b="1" dirty="0"/>
              <a:t>T.C. Kültür Bakanlığı </a:t>
            </a:r>
            <a:r>
              <a:rPr lang="tr-TR" dirty="0"/>
              <a:t>tarafından verilir.</a:t>
            </a:r>
            <a:endParaRPr lang="en-US" dirty="0"/>
          </a:p>
          <a:p>
            <a:r>
              <a:rPr lang="tr-TR" dirty="0"/>
              <a:t>Süreli yayınlarda uygulanan EAN/UCC-13 numarası için TOBB-</a:t>
            </a:r>
            <a:r>
              <a:rPr lang="tr-TR" dirty="0" err="1"/>
              <a:t>MMNM’ye</a:t>
            </a:r>
            <a:r>
              <a:rPr lang="tr-TR" dirty="0"/>
              <a:t> üye olarak firma numarası almak gerekmez.</a:t>
            </a:r>
            <a:endParaRPr lang="en-US" dirty="0"/>
          </a:p>
          <a:p>
            <a:r>
              <a:rPr lang="tr-TR" b="1" dirty="0" smtClean="0"/>
              <a:t>Değişken</a:t>
            </a:r>
            <a:r>
              <a:rPr lang="tr-TR" b="1" dirty="0"/>
              <a:t>: </a:t>
            </a:r>
            <a:r>
              <a:rPr lang="tr-TR" dirty="0"/>
              <a:t>Süreli yayının EAN/UCC-13 numarasındaki 2 basamaklı bu alan (</a:t>
            </a:r>
            <a:r>
              <a:rPr lang="tr-TR" dirty="0" smtClean="0"/>
              <a:t>N11– </a:t>
            </a:r>
            <a:r>
              <a:rPr lang="tr-TR" dirty="0"/>
              <a:t>N12), süreli yayının değişik özellikleri için kullanılabilir ya da “00” olarak bırakılabilir. Bu alan, istenirse günlük gazetelerde hafta içindeki gün sayısı için kullanılabilir.</a:t>
            </a:r>
            <a:endParaRPr lang="en-US" dirty="0"/>
          </a:p>
          <a:p>
            <a:r>
              <a:rPr lang="tr-TR" b="1" dirty="0" smtClean="0"/>
              <a:t>Kontrol </a:t>
            </a:r>
            <a:r>
              <a:rPr lang="tr-TR" b="1" dirty="0"/>
              <a:t>basamağı: </a:t>
            </a:r>
            <a:r>
              <a:rPr lang="tr-TR" dirty="0"/>
              <a:t>EAN/UCC-13 numarasındaki 13. basamak (N13</a:t>
            </a:r>
            <a:r>
              <a:rPr lang="tr-TR" dirty="0" smtClean="0"/>
              <a:t>)</a:t>
            </a:r>
            <a:endParaRPr lang="en-US" dirty="0"/>
          </a:p>
          <a:p>
            <a:endParaRPr lang="en-US" dirty="0"/>
          </a:p>
        </p:txBody>
      </p:sp>
    </p:spTree>
    <p:extLst>
      <p:ext uri="{BB962C8B-B14F-4D97-AF65-F5344CB8AC3E}">
        <p14:creationId xmlns:p14="http://schemas.microsoft.com/office/powerpoint/2010/main" val="26510432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2.5.2. Süreli Yayınların Numaralandırılması</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Süreli yayının </a:t>
            </a:r>
            <a:r>
              <a:rPr lang="tr-TR" b="1" dirty="0"/>
              <a:t>seri numarası </a:t>
            </a:r>
            <a:r>
              <a:rPr lang="tr-TR" dirty="0"/>
              <a:t>ise yayının EAN/UCC-13 numarasının basıldığı EAN-13 barkod alfabesinin </a:t>
            </a:r>
            <a:r>
              <a:rPr lang="tr-TR" b="1" dirty="0"/>
              <a:t>“ek-2” </a:t>
            </a:r>
            <a:r>
              <a:rPr lang="tr-TR" dirty="0"/>
              <a:t>(</a:t>
            </a:r>
            <a:r>
              <a:rPr lang="tr-TR" dirty="0" err="1"/>
              <a:t>add</a:t>
            </a:r>
            <a:r>
              <a:rPr lang="tr-TR" dirty="0"/>
              <a:t>-on 2) olarak adlandırılan, 2 basamaklı bilgi tanımlama olanağı veren barkod parçası ile EAN/UCC-13 numarasının sağ yanına basılır. Süreli yayınlarda 2 basamaklı seri numarasını kullanmak, yayınların birbirlerinden </a:t>
            </a:r>
            <a:r>
              <a:rPr lang="tr-TR" dirty="0" err="1"/>
              <a:t>ayırdedilmesi</a:t>
            </a:r>
            <a:r>
              <a:rPr lang="tr-TR" dirty="0"/>
              <a:t> için zorunludur ancak dağıtıcı/satıcı firmalar bu seri numarasının barkodunu okutup okutmamakta serbesttir (EAN-13 barkod alfabesinin ek-2 barkod parçasının okunması/okunmaması için barkod okuyucunun ayarlanması gerekir.).</a:t>
            </a:r>
            <a:endParaRPr lang="en-US" dirty="0"/>
          </a:p>
          <a:p>
            <a:endParaRPr lang="en-US" dirty="0"/>
          </a:p>
        </p:txBody>
      </p:sp>
    </p:spTree>
    <p:extLst>
      <p:ext uri="{BB962C8B-B14F-4D97-AF65-F5344CB8AC3E}">
        <p14:creationId xmlns:p14="http://schemas.microsoft.com/office/powerpoint/2010/main" val="32880253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2.5.2. Süreli Yayınların Numaralandırılması</a:t>
            </a:r>
            <a:r>
              <a:rPr lang="en-US" dirty="0"/>
              <a:t/>
            </a:r>
            <a:br>
              <a:rPr lang="en-US" dirty="0"/>
            </a:br>
            <a:endParaRPr lang="en-US" dirty="0"/>
          </a:p>
        </p:txBody>
      </p:sp>
      <p:sp>
        <p:nvSpPr>
          <p:cNvPr id="3" name="İçerik Yer Tutucusu 2"/>
          <p:cNvSpPr>
            <a:spLocks noGrp="1"/>
          </p:cNvSpPr>
          <p:nvPr>
            <p:ph idx="1"/>
          </p:nvPr>
        </p:nvSpPr>
        <p:spPr>
          <a:xfrm>
            <a:off x="419756" y="1270000"/>
            <a:ext cx="9496976" cy="569732"/>
          </a:xfrm>
        </p:spPr>
        <p:txBody>
          <a:bodyPr>
            <a:normAutofit fontScale="92500" lnSpcReduction="10000"/>
          </a:bodyPr>
          <a:lstStyle/>
          <a:p>
            <a:r>
              <a:rPr lang="tr-TR" dirty="0"/>
              <a:t>Süreli yayınların ek-2 parçasında yer alan 2 basamaklı seri numarası aşağıdaki tabloda gösterilen kurallara uygun olarak verilir.</a:t>
            </a:r>
            <a:endParaRPr lang="en-US"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902" y="1839732"/>
            <a:ext cx="6444683" cy="49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349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131011"/>
            <a:ext cx="8596669" cy="1320800"/>
          </a:xfrm>
        </p:spPr>
        <p:txBody>
          <a:bodyPr/>
          <a:lstStyle/>
          <a:p>
            <a:r>
              <a:rPr lang="tr-TR" b="1" dirty="0"/>
              <a:t>2.5.3. Müzik </a:t>
            </a:r>
            <a:r>
              <a:rPr lang="tr-TR" b="1" dirty="0" smtClean="0"/>
              <a:t>Yayınlarının Numaralandırılması</a:t>
            </a:r>
            <a:endParaRPr lang="en-US" dirty="0"/>
          </a:p>
        </p:txBody>
      </p:sp>
      <p:sp>
        <p:nvSpPr>
          <p:cNvPr id="3" name="İçerik Yer Tutucusu 2"/>
          <p:cNvSpPr>
            <a:spLocks noGrp="1"/>
          </p:cNvSpPr>
          <p:nvPr>
            <p:ph idx="1"/>
          </p:nvPr>
        </p:nvSpPr>
        <p:spPr>
          <a:xfrm>
            <a:off x="677334" y="1451812"/>
            <a:ext cx="8596668" cy="649034"/>
          </a:xfrm>
        </p:spPr>
        <p:txBody>
          <a:bodyPr/>
          <a:lstStyle/>
          <a:p>
            <a:r>
              <a:rPr lang="tr-TR" dirty="0"/>
              <a:t>Müzik yayınları için uygulanan EAN/UCC-13 </a:t>
            </a:r>
            <a:r>
              <a:rPr lang="tr-TR" dirty="0" err="1"/>
              <a:t>standartındaki</a:t>
            </a:r>
            <a:r>
              <a:rPr lang="tr-TR" dirty="0"/>
              <a:t> GTIN yapısı aşağıda gösterilmiştir.</a:t>
            </a:r>
            <a:endParaRPr lang="en-US" dirty="0"/>
          </a:p>
          <a:p>
            <a:endParaRPr lang="en-US"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197" y="2100845"/>
            <a:ext cx="6460432" cy="99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901521" y="3567447"/>
            <a:ext cx="8628845" cy="2308324"/>
          </a:xfrm>
          <a:prstGeom prst="rect">
            <a:avLst/>
          </a:prstGeom>
          <a:noFill/>
        </p:spPr>
        <p:txBody>
          <a:bodyPr wrap="square" rtlCol="0">
            <a:spAutoFit/>
          </a:bodyPr>
          <a:lstStyle/>
          <a:p>
            <a:r>
              <a:rPr lang="tr-TR" b="1" dirty="0"/>
              <a:t>EAN/UCC  öneki:  </a:t>
            </a:r>
            <a:r>
              <a:rPr lang="tr-TR" dirty="0"/>
              <a:t>Müzik  yayınlarının  EAN/UCC-13  numarası  dünyanın  her yerinde 9790 ile başlar.</a:t>
            </a:r>
            <a:endParaRPr lang="en-US" dirty="0"/>
          </a:p>
          <a:p>
            <a:endParaRPr lang="tr-TR" b="1" dirty="0" smtClean="0"/>
          </a:p>
          <a:p>
            <a:r>
              <a:rPr lang="tr-TR" b="1" dirty="0" smtClean="0"/>
              <a:t>ISMN</a:t>
            </a:r>
            <a:r>
              <a:rPr lang="tr-TR" b="1" dirty="0"/>
              <a:t>: </a:t>
            </a:r>
            <a:r>
              <a:rPr lang="tr-TR" dirty="0"/>
              <a:t>Müzik yayınına verilen ISMN’dir. 9 basamaklı </a:t>
            </a:r>
            <a:r>
              <a:rPr lang="tr-TR" dirty="0" err="1"/>
              <a:t>ISMN’nin</a:t>
            </a:r>
            <a:r>
              <a:rPr lang="tr-TR" dirty="0"/>
              <a:t> 9. basamağı kontrol basamağı olduğundan EAN/UCC numarası oluşturulurken bu basamak numaradan çıkarılır ve </a:t>
            </a:r>
            <a:r>
              <a:rPr lang="tr-TR" dirty="0" err="1"/>
              <a:t>ISMN’nin</a:t>
            </a:r>
            <a:r>
              <a:rPr lang="tr-TR" dirty="0"/>
              <a:t> ilk 8 basamağı EAN/UCC-13 </a:t>
            </a:r>
            <a:r>
              <a:rPr lang="tr-TR" dirty="0" smtClean="0"/>
              <a:t>numarasından</a:t>
            </a:r>
            <a:r>
              <a:rPr lang="tr-TR" dirty="0"/>
              <a:t> </a:t>
            </a:r>
            <a:r>
              <a:rPr lang="tr-TR" dirty="0" smtClean="0"/>
              <a:t>kapsanır </a:t>
            </a:r>
            <a:r>
              <a:rPr lang="tr-TR" dirty="0"/>
              <a:t>(N5 – N12).</a:t>
            </a:r>
            <a:endParaRPr lang="en-US" dirty="0"/>
          </a:p>
          <a:p>
            <a:endParaRPr lang="en-US" dirty="0"/>
          </a:p>
        </p:txBody>
      </p:sp>
    </p:spTree>
    <p:extLst>
      <p:ext uri="{BB962C8B-B14F-4D97-AF65-F5344CB8AC3E}">
        <p14:creationId xmlns:p14="http://schemas.microsoft.com/office/powerpoint/2010/main" val="14727918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2.6. Hizmetlerin Numaralandırılması</a:t>
            </a:r>
            <a:r>
              <a:rPr lang="en-US" dirty="0"/>
              <a:t/>
            </a:r>
            <a:br>
              <a:rPr lang="en-US" dirty="0"/>
            </a:br>
            <a:endParaRPr lang="en-US" dirty="0"/>
          </a:p>
        </p:txBody>
      </p:sp>
      <p:sp>
        <p:nvSpPr>
          <p:cNvPr id="3" name="İçerik Yer Tutucusu 2"/>
          <p:cNvSpPr>
            <a:spLocks noGrp="1"/>
          </p:cNvSpPr>
          <p:nvPr>
            <p:ph idx="1"/>
          </p:nvPr>
        </p:nvSpPr>
        <p:spPr>
          <a:xfrm>
            <a:off x="677334" y="1516645"/>
            <a:ext cx="8596668" cy="3880773"/>
          </a:xfrm>
        </p:spPr>
        <p:txBody>
          <a:bodyPr/>
          <a:lstStyle/>
          <a:p>
            <a:pPr algn="just"/>
            <a:r>
              <a:rPr lang="tr-TR" dirty="0"/>
              <a:t>EAN/UCC Sistemi ile perakende satılmayan ancak alım-satımı </a:t>
            </a:r>
            <a:r>
              <a:rPr lang="tr-TR" dirty="0" err="1"/>
              <a:t>yapılam</a:t>
            </a:r>
            <a:r>
              <a:rPr lang="tr-TR" dirty="0"/>
              <a:t> hizmetleri de numaralandırır. Hizmetler için EAN/UCC-13 numarası kullanılır ancak hizmetler perakende satılmadığı için bu numara barkodla simgelenmez</a:t>
            </a:r>
            <a:r>
              <a:rPr lang="tr-TR" dirty="0" smtClean="0"/>
              <a:t>.</a:t>
            </a:r>
          </a:p>
          <a:p>
            <a:pPr marL="0" indent="0" algn="just">
              <a:buNone/>
            </a:pPr>
            <a:endParaRPr lang="en-US" dirty="0"/>
          </a:p>
          <a:p>
            <a:pPr algn="just"/>
            <a:r>
              <a:rPr lang="tr-TR" dirty="0"/>
              <a:t> </a:t>
            </a:r>
            <a:r>
              <a:rPr lang="tr-TR" dirty="0" smtClean="0"/>
              <a:t>Hizmeti </a:t>
            </a:r>
            <a:r>
              <a:rPr lang="tr-TR" dirty="0"/>
              <a:t>tanımlayan EAN/UCC-13 numarası, hizmetin bilgi sistemindeki (veri tabanındaki) ayrıntılı tanımına erişmek için bir </a:t>
            </a:r>
            <a:r>
              <a:rPr lang="tr-TR" b="1" dirty="0"/>
              <a:t>erişim anahtarı olarak </a:t>
            </a:r>
            <a:r>
              <a:rPr lang="tr-TR" dirty="0"/>
              <a:t>ve genellikle birbirleriyle  elektronik  ortamda  ticaret  yapan  firmalar  arasında  ve  EVD uygulamalarında kullanılır. </a:t>
            </a:r>
            <a:endParaRPr lang="en-US" dirty="0"/>
          </a:p>
        </p:txBody>
      </p:sp>
    </p:spTree>
    <p:extLst>
      <p:ext uri="{BB962C8B-B14F-4D97-AF65-F5344CB8AC3E}">
        <p14:creationId xmlns:p14="http://schemas.microsoft.com/office/powerpoint/2010/main" val="8672900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EAN/UCC-13 numarası ile aşağıda örneklenen türde hizmetler tanımlanabilir:</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b="1" dirty="0"/>
              <a:t>Sağlık hizmetleri: </a:t>
            </a:r>
            <a:r>
              <a:rPr lang="tr-TR" dirty="0"/>
              <a:t>Hastanelerde oda ücretleri, laboratuvar testleri, hasta bakım hizmetleri, muayene hizmetleri vb.</a:t>
            </a:r>
            <a:endParaRPr lang="en-US" dirty="0"/>
          </a:p>
          <a:p>
            <a:r>
              <a:rPr lang="tr-TR" b="1" dirty="0" smtClean="0"/>
              <a:t>Abonelik </a:t>
            </a:r>
            <a:r>
              <a:rPr lang="tr-TR" b="1" dirty="0"/>
              <a:t>ve üyelik hizmetleri: </a:t>
            </a:r>
            <a:r>
              <a:rPr lang="tr-TR" dirty="0"/>
              <a:t>Kütüphane, dernek, kulüp, süreli yayın, internet aboneliği vb. hizmetler</a:t>
            </a:r>
            <a:endParaRPr lang="en-US" dirty="0"/>
          </a:p>
          <a:p>
            <a:r>
              <a:rPr lang="tr-TR" b="1" dirty="0" smtClean="0"/>
              <a:t>Bakım  </a:t>
            </a:r>
            <a:r>
              <a:rPr lang="tr-TR" b="1" dirty="0"/>
              <a:t>ve  destek  hizmetleri:  </a:t>
            </a:r>
            <a:r>
              <a:rPr lang="tr-TR" dirty="0"/>
              <a:t>Televizyon  onarımı,  bilgisayar  uygulamaları</a:t>
            </a:r>
            <a:endParaRPr lang="en-US" dirty="0"/>
          </a:p>
          <a:p>
            <a:r>
              <a:rPr lang="tr-TR" dirty="0"/>
              <a:t>desteği, danışmanlık hizmetleri vb.</a:t>
            </a:r>
            <a:endParaRPr lang="en-US" dirty="0"/>
          </a:p>
          <a:p>
            <a:r>
              <a:rPr lang="tr-TR" b="1" dirty="0" smtClean="0"/>
              <a:t>Turizm </a:t>
            </a:r>
            <a:r>
              <a:rPr lang="tr-TR" b="1" dirty="0"/>
              <a:t>ve ağırlama hizmetleri: </a:t>
            </a:r>
            <a:r>
              <a:rPr lang="tr-TR" dirty="0"/>
              <a:t>Otel odası ücretleri, yemek ve ikram hizmetleri vb.</a:t>
            </a:r>
            <a:endParaRPr lang="en-US" dirty="0"/>
          </a:p>
          <a:p>
            <a:r>
              <a:rPr lang="tr-TR" b="1" dirty="0" smtClean="0"/>
              <a:t>İnşaat </a:t>
            </a:r>
            <a:r>
              <a:rPr lang="tr-TR" b="1" dirty="0"/>
              <a:t>hizmetleri: </a:t>
            </a:r>
            <a:r>
              <a:rPr lang="tr-TR" dirty="0"/>
              <a:t>Tesisat, bina yapımı, kablolama vb.</a:t>
            </a:r>
            <a:endParaRPr lang="en-US" dirty="0"/>
          </a:p>
          <a:p>
            <a:pPr marL="0" indent="0">
              <a:buNone/>
            </a:pPr>
            <a:endParaRPr lang="en-US" dirty="0"/>
          </a:p>
        </p:txBody>
      </p:sp>
    </p:spTree>
    <p:extLst>
      <p:ext uri="{BB962C8B-B14F-4D97-AF65-F5344CB8AC3E}">
        <p14:creationId xmlns:p14="http://schemas.microsoft.com/office/powerpoint/2010/main" val="6442398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699" y="261870"/>
            <a:ext cx="10225825" cy="742682"/>
          </a:xfrm>
        </p:spPr>
        <p:txBody>
          <a:bodyPr>
            <a:normAutofit fontScale="90000"/>
          </a:bodyPr>
          <a:lstStyle/>
          <a:p>
            <a:r>
              <a:rPr lang="tr-TR" b="1" dirty="0"/>
              <a:t>2.7. Değişken Miktarlı Ürünlerin Numaralandırılması</a:t>
            </a:r>
            <a:r>
              <a:rPr lang="en-US" dirty="0"/>
              <a:t/>
            </a:r>
            <a:br>
              <a:rPr lang="en-US" dirty="0"/>
            </a:br>
            <a:endParaRPr lang="en-US" dirty="0"/>
          </a:p>
        </p:txBody>
      </p:sp>
      <p:sp>
        <p:nvSpPr>
          <p:cNvPr id="3" name="İçerik Yer Tutucusu 2"/>
          <p:cNvSpPr>
            <a:spLocks noGrp="1"/>
          </p:cNvSpPr>
          <p:nvPr>
            <p:ph idx="1"/>
          </p:nvPr>
        </p:nvSpPr>
        <p:spPr>
          <a:xfrm>
            <a:off x="432635" y="1055154"/>
            <a:ext cx="8841367" cy="1767466"/>
          </a:xfrm>
        </p:spPr>
        <p:txBody>
          <a:bodyPr/>
          <a:lstStyle/>
          <a:p>
            <a:pPr marL="0" indent="0">
              <a:buNone/>
            </a:pPr>
            <a:r>
              <a:rPr lang="tr-TR" dirty="0"/>
              <a:t>Dağıtıma ve/veya satışa sunulduğunda ağırlık, uzunluk, yüzölçümü, hacim vb. değişen bir özelliğinden ötürü dağıtım/satış koşulları değişen ürünler değişken miktarlı olarak adlandırılır. Örneğin; satış noktasında satılırken satış tutarı ağırlığına göre belli olan peynir, tavuk ya da şarküteri ürünleri değişken miktarlı ürün sınıfına girer.</a:t>
            </a:r>
            <a:endParaRPr lang="en-US" dirty="0"/>
          </a:p>
          <a:p>
            <a:endParaRPr lang="en-U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002" y="1938887"/>
            <a:ext cx="2546842" cy="169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32635" y="2787334"/>
            <a:ext cx="8841367" cy="2585323"/>
          </a:xfrm>
          <a:prstGeom prst="rect">
            <a:avLst/>
          </a:prstGeom>
          <a:noFill/>
        </p:spPr>
        <p:txBody>
          <a:bodyPr wrap="square" rtlCol="0">
            <a:spAutoFit/>
          </a:bodyPr>
          <a:lstStyle/>
          <a:p>
            <a:r>
              <a:rPr lang="tr-TR" dirty="0"/>
              <a:t>Perakende satış ortamlarında kullanılan EAN-UCC </a:t>
            </a:r>
            <a:r>
              <a:rPr lang="tr-TR" dirty="0" err="1"/>
              <a:t>GTIN’lerinin</a:t>
            </a:r>
            <a:r>
              <a:rPr lang="tr-TR" dirty="0"/>
              <a:t> yapıları ürünün değişken özelliğini gösteremediğinden perakende satılan değişken miktarlı ürünler için dünyada kabul edilmiş uluslar arası bir standart yoktur. EAN Numaralama Organizasyonları, değişken miktarlı ürünler için kendi sınırları içinde kalmak koşulu ile yerel (ulusal) standartlar geliştirip uygulamaktadır.</a:t>
            </a:r>
            <a:endParaRPr lang="en-US" dirty="0"/>
          </a:p>
          <a:p>
            <a:r>
              <a:rPr lang="tr-TR" dirty="0"/>
              <a:t> </a:t>
            </a:r>
            <a:endParaRPr lang="en-US" dirty="0"/>
          </a:p>
          <a:p>
            <a:r>
              <a:rPr lang="tr-TR" dirty="0"/>
              <a:t>Perakende satılmayan değişken miktarlı ticari ürünler ise EAN/UCC-14 numarası ile tanımlanır. Bu tür ürünler için UCC/EAN-128 </a:t>
            </a:r>
            <a:r>
              <a:rPr lang="tr-TR" dirty="0" err="1"/>
              <a:t>standartının</a:t>
            </a:r>
            <a:r>
              <a:rPr lang="tr-TR" dirty="0"/>
              <a:t> getirdiği olanaklar ile uygulama tanımlayıcılar (Application </a:t>
            </a:r>
            <a:r>
              <a:rPr lang="tr-TR" dirty="0" err="1"/>
              <a:t>Identifiers</a:t>
            </a:r>
            <a:r>
              <a:rPr lang="tr-TR" dirty="0"/>
              <a:t>) kullanılır.</a:t>
            </a:r>
            <a:endParaRPr lang="en-US" dirty="0"/>
          </a:p>
        </p:txBody>
      </p:sp>
    </p:spTree>
    <p:extLst>
      <p:ext uri="{BB962C8B-B14F-4D97-AF65-F5344CB8AC3E}">
        <p14:creationId xmlns:p14="http://schemas.microsoft.com/office/powerpoint/2010/main" val="39597327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00507"/>
            <a:ext cx="8596668" cy="1320800"/>
          </a:xfrm>
        </p:spPr>
        <p:txBody>
          <a:bodyPr>
            <a:normAutofit fontScale="90000"/>
          </a:bodyPr>
          <a:lstStyle/>
          <a:p>
            <a:r>
              <a:rPr lang="tr-TR" b="1" dirty="0"/>
              <a:t>2.7.1. Perakende Satılan Değişken Miktarlı Ürünler İçin Türkiye </a:t>
            </a:r>
            <a:r>
              <a:rPr lang="tr-TR" b="1" dirty="0" err="1"/>
              <a:t>Standartı</a:t>
            </a:r>
            <a:r>
              <a:rPr lang="en-US" dirty="0"/>
              <a:t/>
            </a:r>
            <a:br>
              <a:rPr lang="en-US" dirty="0"/>
            </a:br>
            <a:endParaRPr lang="en-US" dirty="0"/>
          </a:p>
        </p:txBody>
      </p:sp>
      <p:sp>
        <p:nvSpPr>
          <p:cNvPr id="3" name="İçerik Yer Tutucusu 2"/>
          <p:cNvSpPr>
            <a:spLocks noGrp="1"/>
          </p:cNvSpPr>
          <p:nvPr>
            <p:ph idx="1"/>
          </p:nvPr>
        </p:nvSpPr>
        <p:spPr>
          <a:xfrm>
            <a:off x="677334" y="1621307"/>
            <a:ext cx="9020458" cy="4959797"/>
          </a:xfrm>
        </p:spPr>
        <p:txBody>
          <a:bodyPr>
            <a:normAutofit lnSpcReduction="10000"/>
          </a:bodyPr>
          <a:lstStyle/>
          <a:p>
            <a:r>
              <a:rPr lang="tr-TR" dirty="0"/>
              <a:t>Türkiye’de perakende satılan değişken miktarlı ürünler için aşağıdaki yöntemler uygulanır:</a:t>
            </a:r>
            <a:endParaRPr lang="en-US" dirty="0"/>
          </a:p>
          <a:p>
            <a:r>
              <a:rPr lang="tr-TR" dirty="0"/>
              <a:t> </a:t>
            </a:r>
            <a:r>
              <a:rPr lang="tr-TR" dirty="0" smtClean="0"/>
              <a:t>Mağaza/depo </a:t>
            </a:r>
            <a:r>
              <a:rPr lang="tr-TR" dirty="0"/>
              <a:t>içi GTIN kullanılır.</a:t>
            </a:r>
            <a:endParaRPr lang="en-US" dirty="0"/>
          </a:p>
          <a:p>
            <a:r>
              <a:rPr lang="tr-TR" dirty="0"/>
              <a:t> </a:t>
            </a:r>
            <a:r>
              <a:rPr lang="tr-TR" dirty="0" smtClean="0"/>
              <a:t>Mağaza/depo </a:t>
            </a:r>
            <a:r>
              <a:rPr lang="tr-TR" dirty="0"/>
              <a:t>içinde kalan, örneğin adet ile satılan birimler, metrekare ile satılan halılar, uzunluk ile satılan kumaşlar, numaraları değişen ayakkabılar vb. ticari ürünler için uygulanır.</a:t>
            </a:r>
            <a:endParaRPr lang="en-US" dirty="0"/>
          </a:p>
          <a:p>
            <a:r>
              <a:rPr lang="tr-TR" dirty="0" smtClean="0"/>
              <a:t>Mağaza/depo </a:t>
            </a:r>
            <a:r>
              <a:rPr lang="tr-TR" dirty="0"/>
              <a:t>içi GTIN uygulaması seçildiğinde ürünün numaralandırılması yöntemi mağaza/depo yönetimi tarafından yapılır. Bu yolla numaralandırılan değişken miktarlı ticari ürünlerin numaralandırıldıkları mağaza/depo dışında dağıtıma ve/veya satışa sunulması kesinlikle EAN/UCC Sistemine aykırıdır.</a:t>
            </a:r>
            <a:endParaRPr lang="en-US" dirty="0"/>
          </a:p>
          <a:p>
            <a:r>
              <a:rPr lang="tr-TR" dirty="0" smtClean="0"/>
              <a:t>Ağırlıkla </a:t>
            </a:r>
            <a:r>
              <a:rPr lang="tr-TR" dirty="0"/>
              <a:t>satılan ürünlerde, TOBB-</a:t>
            </a:r>
            <a:r>
              <a:rPr lang="tr-TR" dirty="0" err="1"/>
              <a:t>MMNM’nin</a:t>
            </a:r>
            <a:r>
              <a:rPr lang="tr-TR" dirty="0"/>
              <a:t> ağırlıklı ürünler için geliştirdiği</a:t>
            </a:r>
            <a:endParaRPr lang="en-US" dirty="0"/>
          </a:p>
          <a:p>
            <a:r>
              <a:rPr lang="tr-TR" dirty="0"/>
              <a:t>Ağırlıklı Ürün Numarası Standardı uygulanır.</a:t>
            </a:r>
            <a:endParaRPr lang="en-US" dirty="0"/>
          </a:p>
          <a:p>
            <a:r>
              <a:rPr lang="tr-TR" dirty="0" smtClean="0"/>
              <a:t>TOBB-MMNM</a:t>
            </a:r>
            <a:r>
              <a:rPr lang="tr-TR" dirty="0"/>
              <a:t>, Türkiye’deki ağırlıkla satılan ürünlerin üretici, dağıtıcı ve satıcı firmalarının gereksinimlerini karşılamak üzere ağırlıklı ürünlerin tanımlanması ve numaralandırılması için ulusal bir standart geliştirmiştir.</a:t>
            </a:r>
            <a:endParaRPr lang="en-US" dirty="0"/>
          </a:p>
          <a:p>
            <a:endParaRPr lang="en-US" dirty="0"/>
          </a:p>
        </p:txBody>
      </p:sp>
    </p:spTree>
    <p:extLst>
      <p:ext uri="{BB962C8B-B14F-4D97-AF65-F5344CB8AC3E}">
        <p14:creationId xmlns:p14="http://schemas.microsoft.com/office/powerpoint/2010/main" val="3396858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1.2. Barkod</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err="1"/>
              <a:t>İngilizce'de</a:t>
            </a:r>
            <a:r>
              <a:rPr lang="tr-TR" dirty="0"/>
              <a:t> çubuk-çizgi anlamına gelen bar ve kod kelimelerinin birleşiminden ortaya çıkmış olan barkod kelimesi makineler tarafından okunabilen bir dildir</a:t>
            </a:r>
            <a:r>
              <a:rPr lang="tr-TR" dirty="0" smtClean="0"/>
              <a:t>.</a:t>
            </a:r>
            <a:endParaRPr lang="en-US" dirty="0"/>
          </a:p>
          <a:p>
            <a:r>
              <a:rPr lang="tr-TR" dirty="0"/>
              <a:t>Genelde dikdörtgen biçiminde olan, birbirine paralel çizilmiş inceli kalınlı çizgilerden ve bu çizgilerin arasındaki boşluklardan meydana gelen, siyah çubukların oluşturduğu semboller bütününe </a:t>
            </a:r>
            <a:r>
              <a:rPr lang="tr-TR" b="1" dirty="0"/>
              <a:t>barkod </a:t>
            </a:r>
            <a:r>
              <a:rPr lang="tr-TR" dirty="0"/>
              <a:t>diyoruz</a:t>
            </a:r>
            <a:r>
              <a:rPr lang="tr-TR" dirty="0" smtClean="0"/>
              <a:t>.</a:t>
            </a:r>
            <a:endParaRPr lang="en-US" dirty="0"/>
          </a:p>
          <a:p>
            <a:r>
              <a:rPr lang="tr-TR" dirty="0"/>
              <a:t>Barkod, verilerin çizgi ve boşluklardan oluşan sembollerle kodlanması ve optik okuyucular vasıtasıyla bilgisayar ortamına aktarılmasının genel tanımıdır. En basit şekilde barkod, bir seri karakteri kodlamakta kullanılan siyah çubuklar ve beyaz boşluklar dizisidir.</a:t>
            </a:r>
            <a:endParaRPr lang="en-US" dirty="0"/>
          </a:p>
          <a:p>
            <a:endParaRPr lang="en-US" dirty="0"/>
          </a:p>
        </p:txBody>
      </p:sp>
    </p:spTree>
    <p:extLst>
      <p:ext uri="{BB962C8B-B14F-4D97-AF65-F5344CB8AC3E}">
        <p14:creationId xmlns:p14="http://schemas.microsoft.com/office/powerpoint/2010/main" val="35727953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0913" y="309093"/>
            <a:ext cx="8733089" cy="1621307"/>
          </a:xfrm>
        </p:spPr>
        <p:txBody>
          <a:bodyPr>
            <a:normAutofit fontScale="90000"/>
          </a:bodyPr>
          <a:lstStyle/>
          <a:p>
            <a:r>
              <a:rPr lang="tr-TR" dirty="0"/>
              <a:t>TOBB-</a:t>
            </a:r>
            <a:r>
              <a:rPr lang="tr-TR" dirty="0" err="1"/>
              <a:t>MMNM’nin</a:t>
            </a:r>
            <a:r>
              <a:rPr lang="tr-TR" dirty="0"/>
              <a:t> geliştirdiği Ağırlıklı Ürün Numarası Standardı aşağıdaki temel özelliklere sahiptir:</a:t>
            </a:r>
            <a:r>
              <a:rPr lang="en-US" dirty="0"/>
              <a:t/>
            </a:r>
            <a:br>
              <a:rPr lang="en-US" dirty="0"/>
            </a:br>
            <a:endParaRPr lang="en-US" dirty="0"/>
          </a:p>
        </p:txBody>
      </p:sp>
      <p:sp>
        <p:nvSpPr>
          <p:cNvPr id="3" name="İçerik Yer Tutucusu 2"/>
          <p:cNvSpPr>
            <a:spLocks noGrp="1"/>
          </p:cNvSpPr>
          <p:nvPr>
            <p:ph idx="1"/>
          </p:nvPr>
        </p:nvSpPr>
        <p:spPr>
          <a:xfrm>
            <a:off x="540913" y="2073499"/>
            <a:ext cx="8733089" cy="3967863"/>
          </a:xfrm>
        </p:spPr>
        <p:txBody>
          <a:bodyPr/>
          <a:lstStyle/>
          <a:p>
            <a:r>
              <a:rPr lang="tr-TR" dirty="0"/>
              <a:t>Ağırlıklı ürün numarası bir tür Mağaza/Depo içi GTIN uygulamasıdır.</a:t>
            </a:r>
            <a:endParaRPr lang="en-US" dirty="0"/>
          </a:p>
          <a:p>
            <a:r>
              <a:rPr lang="tr-TR" dirty="0" smtClean="0"/>
              <a:t>Ağırlıkları </a:t>
            </a:r>
            <a:r>
              <a:rPr lang="tr-TR" dirty="0"/>
              <a:t>değişen ve satış bedelleri ağırlıklarına göre belirlenen ticari ürünler için kullanılır.</a:t>
            </a:r>
            <a:endParaRPr lang="en-US" dirty="0"/>
          </a:p>
          <a:p>
            <a:r>
              <a:rPr lang="tr-TR" dirty="0" smtClean="0"/>
              <a:t>Ağırlıklı   </a:t>
            </a:r>
            <a:r>
              <a:rPr lang="tr-TR" dirty="0"/>
              <a:t>ürünlere   verilen   numara   EAN-UCC   Sisteminin   GTIN   yapısına uygundur ve EAN/UCC-13 numarasıdır.</a:t>
            </a:r>
            <a:endParaRPr lang="en-US" dirty="0"/>
          </a:p>
          <a:p>
            <a:r>
              <a:rPr lang="tr-TR" dirty="0" smtClean="0"/>
              <a:t>EAN/UCC-13  </a:t>
            </a:r>
            <a:r>
              <a:rPr lang="tr-TR" dirty="0"/>
              <a:t>numarası  ağırlıklı  ürün  paketinin  üzerinde  EAN-13  </a:t>
            </a:r>
            <a:r>
              <a:rPr lang="tr-TR" dirty="0" smtClean="0"/>
              <a:t>barkod</a:t>
            </a:r>
            <a:r>
              <a:rPr lang="tr-TR" dirty="0"/>
              <a:t> </a:t>
            </a:r>
            <a:r>
              <a:rPr lang="tr-TR" dirty="0" smtClean="0"/>
              <a:t>alfabesi </a:t>
            </a:r>
            <a:r>
              <a:rPr lang="tr-TR" dirty="0"/>
              <a:t>ile simgelenir.</a:t>
            </a:r>
            <a:endParaRPr lang="en-US" dirty="0"/>
          </a:p>
          <a:p>
            <a:r>
              <a:rPr lang="tr-TR" dirty="0" smtClean="0"/>
              <a:t>Numaranın </a:t>
            </a:r>
            <a:r>
              <a:rPr lang="tr-TR" dirty="0"/>
              <a:t>kapsamında ürünün gram cinsinden ağırlığı yer alır.</a:t>
            </a:r>
            <a:endParaRPr lang="en-US" dirty="0"/>
          </a:p>
          <a:p>
            <a:r>
              <a:rPr lang="tr-TR" dirty="0" smtClean="0"/>
              <a:t>Ürün  </a:t>
            </a:r>
            <a:r>
              <a:rPr lang="tr-TR" dirty="0"/>
              <a:t>numarası  her  bir  ürün  paketi  için  ayrı  basılır;  bu  amaçla  elektronik terazilerden ürünün ağırlığını gösteren barkod etiketi basılır.</a:t>
            </a:r>
            <a:endParaRPr lang="en-US" dirty="0"/>
          </a:p>
          <a:p>
            <a:endParaRPr lang="en-US" dirty="0"/>
          </a:p>
        </p:txBody>
      </p:sp>
    </p:spTree>
    <p:extLst>
      <p:ext uri="{BB962C8B-B14F-4D97-AF65-F5344CB8AC3E}">
        <p14:creationId xmlns:p14="http://schemas.microsoft.com/office/powerpoint/2010/main" val="36268669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2378" y="228591"/>
            <a:ext cx="9106577" cy="953036"/>
          </a:xfrm>
        </p:spPr>
        <p:txBody>
          <a:bodyPr>
            <a:normAutofit fontScale="90000"/>
          </a:bodyPr>
          <a:lstStyle/>
          <a:p>
            <a:r>
              <a:rPr lang="tr-TR" sz="2000" dirty="0"/>
              <a:t>Ağırlıklı ürünler için TOBB-</a:t>
            </a:r>
            <a:r>
              <a:rPr lang="tr-TR" sz="2000" dirty="0" err="1"/>
              <a:t>MMNM’nin</a:t>
            </a:r>
            <a:r>
              <a:rPr lang="tr-TR" sz="2000" dirty="0"/>
              <a:t> Türkiye’de uyguladığı EAN/UCC-13 </a:t>
            </a:r>
            <a:r>
              <a:rPr lang="tr-TR" sz="2000" dirty="0" err="1"/>
              <a:t>standartındaki</a:t>
            </a:r>
            <a:r>
              <a:rPr lang="tr-TR" sz="2000" dirty="0"/>
              <a:t> GTIN yapısı aşağıda gösterilmiştir:</a:t>
            </a:r>
            <a:r>
              <a:rPr lang="en-US" sz="2000" dirty="0"/>
              <a:t/>
            </a:r>
            <a:br>
              <a:rPr lang="en-US" sz="2000" dirty="0"/>
            </a:br>
            <a:endParaRPr lang="en-US" sz="2000" dirty="0"/>
          </a:p>
        </p:txBody>
      </p:sp>
      <p:sp>
        <p:nvSpPr>
          <p:cNvPr id="3" name="İçerik Yer Tutucusu 2"/>
          <p:cNvSpPr>
            <a:spLocks noGrp="1"/>
          </p:cNvSpPr>
          <p:nvPr>
            <p:ph idx="1"/>
          </p:nvPr>
        </p:nvSpPr>
        <p:spPr>
          <a:xfrm>
            <a:off x="561423" y="2585592"/>
            <a:ext cx="8596668" cy="3880773"/>
          </a:xfrm>
        </p:spPr>
        <p:txBody>
          <a:bodyPr>
            <a:normAutofit fontScale="92500" lnSpcReduction="10000"/>
          </a:bodyPr>
          <a:lstStyle/>
          <a:p>
            <a:pPr algn="just"/>
            <a:r>
              <a:rPr lang="tr-TR" b="1" dirty="0"/>
              <a:t>EAN/UCC öneki: </a:t>
            </a:r>
            <a:r>
              <a:rPr lang="tr-TR" dirty="0"/>
              <a:t>Ağırlıklı ürünler için TOBB-</a:t>
            </a:r>
            <a:r>
              <a:rPr lang="tr-TR" dirty="0" err="1"/>
              <a:t>MMNM’nin</a:t>
            </a:r>
            <a:r>
              <a:rPr lang="tr-TR" dirty="0"/>
              <a:t> Türkiye sınırları içinde uyguladığı önek “28” </a:t>
            </a:r>
            <a:r>
              <a:rPr lang="tr-TR" dirty="0" err="1"/>
              <a:t>dir</a:t>
            </a:r>
            <a:r>
              <a:rPr lang="tr-TR" dirty="0"/>
              <a:t>. Bir mağaza/depo içi GTIN öneki “28”, Türkiye’de yalnızca TOBB-MMNM tarafından rezerve edilerek kullanılmaktadır ve başka hiçbir mağaza/depo içi uygulamada kullanılamaz.</a:t>
            </a:r>
            <a:endParaRPr lang="en-US" dirty="0"/>
          </a:p>
          <a:p>
            <a:pPr algn="just"/>
            <a:r>
              <a:rPr lang="tr-TR" b="1" dirty="0" smtClean="0"/>
              <a:t>Ürün </a:t>
            </a:r>
            <a:r>
              <a:rPr lang="tr-TR" b="1" dirty="0"/>
              <a:t>numarası: </a:t>
            </a:r>
            <a:r>
              <a:rPr lang="tr-TR" dirty="0"/>
              <a:t>Ağırlıklı ürün için TOBB-MMNM için verilen 5 </a:t>
            </a:r>
            <a:r>
              <a:rPr lang="tr-TR" dirty="0" smtClean="0"/>
              <a:t>basamaklı</a:t>
            </a:r>
            <a:r>
              <a:rPr lang="tr-TR" dirty="0"/>
              <a:t> </a:t>
            </a:r>
            <a:r>
              <a:rPr lang="tr-TR" dirty="0" smtClean="0"/>
              <a:t>numaradır </a:t>
            </a:r>
            <a:r>
              <a:rPr lang="tr-TR" dirty="0"/>
              <a:t>(N3 – N7). TOBB-</a:t>
            </a:r>
            <a:r>
              <a:rPr lang="tr-TR" dirty="0" err="1"/>
              <a:t>MMNM’ne</a:t>
            </a:r>
            <a:r>
              <a:rPr lang="tr-TR" dirty="0"/>
              <a:t> üye olan üretici, satıcı, dağıtıcı firma, ağırlıklı ürünün tanımını bildirerek TOBB-</a:t>
            </a:r>
            <a:r>
              <a:rPr lang="tr-TR" dirty="0" err="1"/>
              <a:t>MMNM’den</a:t>
            </a:r>
            <a:r>
              <a:rPr lang="tr-TR" dirty="0"/>
              <a:t> bedeli karşılığında ürün numarasını alır. Bu numara Türkiye içinde tektir. TOBB-</a:t>
            </a:r>
            <a:r>
              <a:rPr lang="tr-TR" dirty="0" err="1"/>
              <a:t>MMNM’den</a:t>
            </a:r>
            <a:r>
              <a:rPr lang="tr-TR" dirty="0"/>
              <a:t> dağıtım ve satışa sunulan her bir değişik ağırlıklı ürün çeşidi için ayrı bir ağırlıklı ürün numarası alınmalıdır.</a:t>
            </a:r>
            <a:endParaRPr lang="en-US" dirty="0"/>
          </a:p>
          <a:p>
            <a:pPr algn="just"/>
            <a:r>
              <a:rPr lang="tr-TR" b="1" dirty="0" smtClean="0"/>
              <a:t>Ürünün </a:t>
            </a:r>
            <a:r>
              <a:rPr lang="tr-TR" b="1" dirty="0"/>
              <a:t>ağırlığı: </a:t>
            </a:r>
            <a:r>
              <a:rPr lang="tr-TR" dirty="0"/>
              <a:t>Ürünün gram cinsinden ağırlığını gösteren 5 basamaktır (N8 </a:t>
            </a:r>
            <a:r>
              <a:rPr lang="tr-TR" dirty="0" smtClean="0"/>
              <a:t>–</a:t>
            </a:r>
            <a:r>
              <a:rPr lang="tr-TR" dirty="0"/>
              <a:t> </a:t>
            </a:r>
            <a:r>
              <a:rPr lang="tr-TR" dirty="0" smtClean="0"/>
              <a:t>N12</a:t>
            </a:r>
            <a:r>
              <a:rPr lang="tr-TR" dirty="0"/>
              <a:t>).  Ürünün  ağırlığı  en  çok  99,999  gram  olabilir  ki  perakende  satılan  </a:t>
            </a:r>
            <a:r>
              <a:rPr lang="tr-TR" dirty="0" smtClean="0"/>
              <a:t>bir</a:t>
            </a:r>
            <a:r>
              <a:rPr lang="tr-TR" dirty="0"/>
              <a:t> </a:t>
            </a:r>
            <a:r>
              <a:rPr lang="tr-TR" dirty="0" smtClean="0"/>
              <a:t>ağırlıklı </a:t>
            </a:r>
            <a:r>
              <a:rPr lang="tr-TR" dirty="0"/>
              <a:t>ürünün ağırlığı asla bu kadar olamaz. Ürünün ağırlığı elektronik teraziler tarafından  ölçülür  ve  EAN-13  barkod  alfabesi  ile  ürünün  </a:t>
            </a:r>
            <a:r>
              <a:rPr lang="tr-TR" dirty="0" err="1"/>
              <a:t>GTIN’si</a:t>
            </a:r>
            <a:r>
              <a:rPr lang="tr-TR" dirty="0"/>
              <a:t>  gösteren barkod basılır.</a:t>
            </a:r>
            <a:endParaRPr lang="en-US" dirty="0"/>
          </a:p>
          <a:p>
            <a:endParaRPr lang="en-US"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69" y="1281352"/>
            <a:ext cx="7147775" cy="104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119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8089" y="300507"/>
            <a:ext cx="9522734" cy="871470"/>
          </a:xfrm>
        </p:spPr>
        <p:txBody>
          <a:bodyPr>
            <a:noAutofit/>
          </a:bodyPr>
          <a:lstStyle/>
          <a:p>
            <a:r>
              <a:rPr lang="tr-TR" sz="2000" dirty="0"/>
              <a:t>Ağırlıklı ürünler için perakende satış noktasında gerçekleştirilen uygulama aşağıda örneklenmiştir:</a:t>
            </a:r>
            <a:r>
              <a:rPr lang="en-US" sz="2000" dirty="0"/>
              <a:t/>
            </a:r>
            <a:br>
              <a:rPr lang="en-US" sz="2000" dirty="0"/>
            </a:br>
            <a:endParaRPr lang="en-US" sz="2000" dirty="0"/>
          </a:p>
        </p:txBody>
      </p:sp>
      <p:sp>
        <p:nvSpPr>
          <p:cNvPr id="3" name="İçerik Yer Tutucusu 2"/>
          <p:cNvSpPr>
            <a:spLocks noGrp="1"/>
          </p:cNvSpPr>
          <p:nvPr>
            <p:ph idx="1"/>
          </p:nvPr>
        </p:nvSpPr>
        <p:spPr>
          <a:xfrm>
            <a:off x="278088" y="1171977"/>
            <a:ext cx="9046215" cy="3490175"/>
          </a:xfrm>
        </p:spPr>
        <p:txBody>
          <a:bodyPr>
            <a:normAutofit lnSpcReduction="10000"/>
          </a:bodyPr>
          <a:lstStyle/>
          <a:p>
            <a:r>
              <a:rPr lang="tr-TR" sz="1400" dirty="0"/>
              <a:t>Ağırlıkla satılan ürünün numarası “12345” tir.</a:t>
            </a:r>
            <a:endParaRPr lang="en-US" sz="1400" dirty="0"/>
          </a:p>
          <a:p>
            <a:r>
              <a:rPr lang="tr-TR" sz="1400" dirty="0" smtClean="0"/>
              <a:t>Ağırlıkla </a:t>
            </a:r>
            <a:r>
              <a:rPr lang="tr-TR" sz="1400" dirty="0"/>
              <a:t>satılan ürünün 1 kilogramının birim satış fiyatı 1,2 YTL’dir.</a:t>
            </a:r>
            <a:endParaRPr lang="en-US" sz="1400" dirty="0"/>
          </a:p>
          <a:p>
            <a:r>
              <a:rPr lang="tr-TR" sz="1400" dirty="0" smtClean="0"/>
              <a:t>Ürünün  </a:t>
            </a:r>
            <a:r>
              <a:rPr lang="tr-TR" sz="1400" dirty="0"/>
              <a:t>paketindeki  EAN/UCC-13  numarası:  2812345005002.  Bu  numaraya göre, satılan ürünün ağırlığı 500 gramdır.</a:t>
            </a:r>
            <a:endParaRPr lang="en-US" sz="1400" dirty="0"/>
          </a:p>
          <a:p>
            <a:r>
              <a:rPr lang="tr-TR" sz="1400" dirty="0"/>
              <a:t>Ürünün  EAN/UCC-13  numarası  ürün  paketinin  üzerinde  EAN-13  barkod alfabesi ile simgelenmiştir.</a:t>
            </a:r>
            <a:endParaRPr lang="en-US" sz="1400" dirty="0"/>
          </a:p>
          <a:p>
            <a:r>
              <a:rPr lang="tr-TR" sz="1400" dirty="0" smtClean="0"/>
              <a:t>Ürünün  </a:t>
            </a:r>
            <a:r>
              <a:rPr lang="tr-TR" sz="1400" dirty="0"/>
              <a:t>barkodu  satış  noktası  terminali/yazar  kasadaki  barkod  okuyucu  ile okutulur  ve  ürünün  tanımlayıcı  numarası  olan  “2812345”  ile  ürünün  </a:t>
            </a:r>
            <a:r>
              <a:rPr lang="tr-TR" sz="1400" dirty="0" smtClean="0"/>
              <a:t>bilgi</a:t>
            </a:r>
            <a:r>
              <a:rPr lang="tr-TR" sz="1400" dirty="0"/>
              <a:t> </a:t>
            </a:r>
            <a:r>
              <a:rPr lang="tr-TR" sz="1400" dirty="0" smtClean="0"/>
              <a:t>sistemindeki </a:t>
            </a:r>
            <a:r>
              <a:rPr lang="tr-TR" sz="1400" dirty="0"/>
              <a:t>tanım kaydına erişilerek ürünün tanımı ile kilogram birim fiyatı elde edilir</a:t>
            </a:r>
            <a:r>
              <a:rPr lang="tr-TR" sz="1400" dirty="0" smtClean="0"/>
              <a:t>.</a:t>
            </a:r>
          </a:p>
          <a:p>
            <a:r>
              <a:rPr lang="tr-TR" sz="1400" dirty="0"/>
              <a:t>Ürünün kilogram birim fiyatı “1,2 YTL” ile kilograma çevrilmiş ağırlığı “0.500”</a:t>
            </a:r>
            <a:endParaRPr lang="en-US" sz="1400" dirty="0"/>
          </a:p>
          <a:p>
            <a:r>
              <a:rPr lang="tr-TR" sz="1400" dirty="0"/>
              <a:t>çarpılarak ürünün satış bedeli hesaplanır = 0,600 YTL</a:t>
            </a:r>
            <a:endParaRPr lang="en-US" sz="1400" dirty="0"/>
          </a:p>
          <a:p>
            <a:r>
              <a:rPr lang="tr-TR" sz="1400" dirty="0" smtClean="0"/>
              <a:t>Ürünün </a:t>
            </a:r>
            <a:r>
              <a:rPr lang="tr-TR" sz="1400" dirty="0"/>
              <a:t>adı, birim fiyatı (1,2 YTL), satılan miktarı (0,500 kg) ve satış </a:t>
            </a:r>
            <a:r>
              <a:rPr lang="tr-TR" sz="1400" dirty="0" smtClean="0"/>
              <a:t>bedeli</a:t>
            </a:r>
            <a:r>
              <a:rPr lang="tr-TR" sz="1400" dirty="0"/>
              <a:t> </a:t>
            </a:r>
            <a:r>
              <a:rPr lang="tr-TR" sz="1400" dirty="0" smtClean="0"/>
              <a:t>(0,600 </a:t>
            </a:r>
            <a:r>
              <a:rPr lang="tr-TR" sz="1400" dirty="0"/>
              <a:t>YTL) satış fişinin üzerine yazılır.</a:t>
            </a:r>
            <a:endParaRPr lang="en-US" sz="1400" dirty="0"/>
          </a:p>
          <a:p>
            <a:endParaRPr lang="en-US" dirty="0"/>
          </a:p>
          <a:p>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423" y="4561959"/>
            <a:ext cx="2146405" cy="125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217" y="4561959"/>
            <a:ext cx="2195296" cy="133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6"/>
          <p:cNvSpPr txBox="1"/>
          <p:nvPr/>
        </p:nvSpPr>
        <p:spPr>
          <a:xfrm>
            <a:off x="827423" y="6000361"/>
            <a:ext cx="2369713" cy="584775"/>
          </a:xfrm>
          <a:prstGeom prst="rect">
            <a:avLst/>
          </a:prstGeom>
          <a:noFill/>
        </p:spPr>
        <p:txBody>
          <a:bodyPr wrap="square" rtlCol="0">
            <a:spAutoFit/>
          </a:bodyPr>
          <a:lstStyle/>
          <a:p>
            <a:pPr algn="ctr"/>
            <a:r>
              <a:rPr lang="tr-TR" sz="1600" b="1" dirty="0"/>
              <a:t>Ağırlıklı ürün için hazırlanan barkod</a:t>
            </a:r>
            <a:endParaRPr lang="en-US" sz="1600" dirty="0"/>
          </a:p>
        </p:txBody>
      </p:sp>
      <p:sp>
        <p:nvSpPr>
          <p:cNvPr id="8" name="Metin kutusu 7"/>
          <p:cNvSpPr txBox="1"/>
          <p:nvPr/>
        </p:nvSpPr>
        <p:spPr>
          <a:xfrm>
            <a:off x="4903907" y="6040192"/>
            <a:ext cx="2369713" cy="566670"/>
          </a:xfrm>
          <a:prstGeom prst="rect">
            <a:avLst/>
          </a:prstGeom>
          <a:noFill/>
        </p:spPr>
        <p:txBody>
          <a:bodyPr wrap="square" rtlCol="0">
            <a:spAutoFit/>
          </a:bodyPr>
          <a:lstStyle/>
          <a:p>
            <a:endParaRPr lang="en-US" dirty="0"/>
          </a:p>
        </p:txBody>
      </p:sp>
      <p:sp>
        <p:nvSpPr>
          <p:cNvPr id="9" name="Metin kutusu 8"/>
          <p:cNvSpPr txBox="1"/>
          <p:nvPr/>
        </p:nvSpPr>
        <p:spPr>
          <a:xfrm>
            <a:off x="4801195" y="6000360"/>
            <a:ext cx="2797340" cy="584775"/>
          </a:xfrm>
          <a:prstGeom prst="rect">
            <a:avLst/>
          </a:prstGeom>
          <a:noFill/>
        </p:spPr>
        <p:txBody>
          <a:bodyPr wrap="square" rtlCol="0">
            <a:spAutoFit/>
          </a:bodyPr>
          <a:lstStyle/>
          <a:p>
            <a:pPr algn="ctr"/>
            <a:r>
              <a:rPr lang="tr-TR" sz="1600" b="1" dirty="0"/>
              <a:t>Ağırlıklı ürün etiketinin paket üzerine uygulanışı</a:t>
            </a:r>
            <a:endParaRPr lang="en-US" sz="1600" dirty="0"/>
          </a:p>
        </p:txBody>
      </p:sp>
    </p:spTree>
    <p:extLst>
      <p:ext uri="{BB962C8B-B14F-4D97-AF65-F5344CB8AC3E}">
        <p14:creationId xmlns:p14="http://schemas.microsoft.com/office/powerpoint/2010/main" val="21612351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2636" y="171718"/>
            <a:ext cx="8596668" cy="1320800"/>
          </a:xfrm>
        </p:spPr>
        <p:txBody>
          <a:bodyPr>
            <a:normAutofit fontScale="90000"/>
          </a:bodyPr>
          <a:lstStyle/>
          <a:p>
            <a:r>
              <a:rPr lang="tr-TR" b="1" dirty="0"/>
              <a:t>2.7.2. Perakende Satılmayan Değişken Miktarlı Ürünlerin Numaralandırılması</a:t>
            </a:r>
            <a:r>
              <a:rPr lang="en-US" dirty="0"/>
              <a:t/>
            </a:r>
            <a:br>
              <a:rPr lang="en-US" dirty="0"/>
            </a:br>
            <a:endParaRPr lang="en-US" dirty="0"/>
          </a:p>
        </p:txBody>
      </p:sp>
      <p:sp>
        <p:nvSpPr>
          <p:cNvPr id="3" name="İçerik Yer Tutucusu 2"/>
          <p:cNvSpPr>
            <a:spLocks noGrp="1"/>
          </p:cNvSpPr>
          <p:nvPr>
            <p:ph idx="1"/>
          </p:nvPr>
        </p:nvSpPr>
        <p:spPr>
          <a:xfrm>
            <a:off x="432636" y="1331579"/>
            <a:ext cx="8596668" cy="2540200"/>
          </a:xfrm>
        </p:spPr>
        <p:txBody>
          <a:bodyPr/>
          <a:lstStyle/>
          <a:p>
            <a:r>
              <a:rPr lang="tr-TR" dirty="0"/>
              <a:t>Perakende satılmayan değişken miktarlı ürünler EAN/UCC-14 numarası ile tanımlanır. Bu ürünlerin numaralarını barkodla simgelemek için ITF-14 ya da UCC/EAN-128 (Uygulama Tanımlayıcı 01) barkod alfabelerinden biri kullanılır.</a:t>
            </a:r>
            <a:endParaRPr lang="en-US" dirty="0"/>
          </a:p>
          <a:p>
            <a:r>
              <a:rPr lang="tr-TR" dirty="0" smtClean="0"/>
              <a:t>Perakende </a:t>
            </a:r>
            <a:r>
              <a:rPr lang="tr-TR" dirty="0"/>
              <a:t>satılmayan değişken miktarlı ürünler genellikle taşıma/depolama amacıyla bir kap (kutu, koli, kasa, çuval, torba, varil vb.) olur. Bu ürünlere verilen EAN/UCC-14 </a:t>
            </a:r>
            <a:r>
              <a:rPr lang="tr-TR" dirty="0" err="1"/>
              <a:t>standartındaki</a:t>
            </a:r>
            <a:r>
              <a:rPr lang="tr-TR" dirty="0"/>
              <a:t> GTIN, ürünün kabının üzerinde yer alır.</a:t>
            </a:r>
            <a:endParaRPr lang="en-US" dirty="0"/>
          </a:p>
          <a:p>
            <a:r>
              <a:rPr lang="tr-TR" dirty="0"/>
              <a:t> Değişken miktarlı ürünler için uygulanan EAN/UCC-14 numarasının yapısı aşağıda gösterilmiştir:</a:t>
            </a:r>
            <a:endParaRPr lang="en-US" dirty="0"/>
          </a:p>
          <a:p>
            <a:endParaRPr lang="en-US" dirty="0"/>
          </a:p>
          <a:p>
            <a:endParaRPr lang="en-US"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59" y="4090719"/>
            <a:ext cx="7774076" cy="141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2805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9549" y="331789"/>
            <a:ext cx="8874757" cy="2179591"/>
          </a:xfrm>
        </p:spPr>
        <p:txBody>
          <a:bodyPr/>
          <a:lstStyle/>
          <a:p>
            <a:r>
              <a:rPr lang="tr-TR" b="1" dirty="0"/>
              <a:t>Değişken miktarlı ürün göstergesi: </a:t>
            </a:r>
            <a:r>
              <a:rPr lang="tr-TR" dirty="0"/>
              <a:t>EAN/UCC-14 numarasının ilk basamağıdır ve ürünün değişken miktarlı olduğunu göstermek üzere her zaman “9” değerini alır.</a:t>
            </a:r>
            <a:endParaRPr lang="en-US" dirty="0"/>
          </a:p>
          <a:p>
            <a:r>
              <a:rPr lang="tr-TR" b="1" dirty="0" smtClean="0"/>
              <a:t>Ticari </a:t>
            </a:r>
            <a:r>
              <a:rPr lang="tr-TR" b="1" dirty="0"/>
              <a:t>ürünün numarası: </a:t>
            </a:r>
            <a:r>
              <a:rPr lang="tr-TR" dirty="0"/>
              <a:t>Değişken miktarlı ticari ürün için EAN-UCC firma numarası ve ürün numarasını içerecek biçimde oluşturulan EAN/UCC-13 </a:t>
            </a:r>
            <a:r>
              <a:rPr lang="tr-TR" dirty="0" err="1"/>
              <a:t>standartındaki</a:t>
            </a:r>
            <a:r>
              <a:rPr lang="tr-TR" dirty="0"/>
              <a:t> tanımlama numarasıdır. Bu numaranın kontrol basamağı dışındaki ilk 12 basamağı alınarak oluşturulur (N2 – N13).</a:t>
            </a:r>
            <a:endParaRPr lang="en-US" dirty="0"/>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49" y="2638215"/>
            <a:ext cx="2674685" cy="266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p:cNvSpPr txBox="1"/>
          <p:nvPr/>
        </p:nvSpPr>
        <p:spPr>
          <a:xfrm>
            <a:off x="3402448" y="3091634"/>
            <a:ext cx="6051858" cy="1754326"/>
          </a:xfrm>
          <a:prstGeom prst="rect">
            <a:avLst/>
          </a:prstGeom>
          <a:noFill/>
        </p:spPr>
        <p:txBody>
          <a:bodyPr wrap="square" rtlCol="0">
            <a:spAutoFit/>
          </a:bodyPr>
          <a:lstStyle/>
          <a:p>
            <a:r>
              <a:rPr lang="tr-TR" dirty="0"/>
              <a:t>Değişken miktarlı ürünlerin tedarik zinciri içindeki hareketleri ve elektronik ortamdaki veri değişimi uygulamalarında UCC/EAN-128 barkod alfabesi ve uygulama tanımlayıcıları kullanılır. Böylece, hareket eden ürünün değişken miktarı uygulama tanımlayıcılar aracılığı ile tanımlanmış olur.</a:t>
            </a:r>
            <a:endParaRPr lang="en-US" dirty="0"/>
          </a:p>
        </p:txBody>
      </p:sp>
    </p:spTree>
    <p:extLst>
      <p:ext uri="{BB962C8B-B14F-4D97-AF65-F5344CB8AC3E}">
        <p14:creationId xmlns:p14="http://schemas.microsoft.com/office/powerpoint/2010/main" val="15958060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2.8. Mağaza/Depo İçi GTIN Uygulamaları</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dirty="0"/>
              <a:t>Bir ticari ürün dağıtım kanalına sunulmayacak ancak numaralandırıldığı firmada, mağazada, mağaza zinciri ya da depo içerisindeki iç işlemlerde kullanılacaksa bu durumda ürünü tanımlayan EAN-UCC </a:t>
            </a:r>
            <a:r>
              <a:rPr lang="tr-TR" dirty="0" err="1"/>
              <a:t>GTIN’si</a:t>
            </a:r>
            <a:r>
              <a:rPr lang="tr-TR" dirty="0"/>
              <a:t>  </a:t>
            </a:r>
            <a:r>
              <a:rPr lang="tr-TR" b="1" dirty="0"/>
              <a:t>“2” </a:t>
            </a:r>
            <a:r>
              <a:rPr lang="tr-TR" dirty="0"/>
              <a:t>öneki ile başlar ve her zaman </a:t>
            </a:r>
            <a:r>
              <a:rPr lang="tr-TR" b="1" dirty="0"/>
              <a:t>EAN/UCC-13 </a:t>
            </a:r>
            <a:r>
              <a:rPr lang="tr-TR" dirty="0" err="1"/>
              <a:t>standartında</a:t>
            </a:r>
            <a:r>
              <a:rPr lang="tr-TR" dirty="0"/>
              <a:t> numaralandırılır.</a:t>
            </a:r>
            <a:endParaRPr lang="en-US" dirty="0"/>
          </a:p>
          <a:p>
            <a:r>
              <a:rPr lang="tr-TR" dirty="0" smtClean="0"/>
              <a:t>Mağaza/depo </a:t>
            </a:r>
            <a:r>
              <a:rPr lang="tr-TR" dirty="0"/>
              <a:t>içinde ve iç işlemlerinde kullanılmak için oluşturulan ticari ürün numarasının </a:t>
            </a:r>
            <a:r>
              <a:rPr lang="tr-TR" b="1" dirty="0"/>
              <a:t>“2” ile başlaması zorunludur</a:t>
            </a:r>
            <a:r>
              <a:rPr lang="tr-TR" dirty="0"/>
              <a:t>. Mağaza/depo içi uygulamalar için oluşturulan </a:t>
            </a:r>
            <a:r>
              <a:rPr lang="tr-TR" dirty="0" err="1"/>
              <a:t>GTIN’nin</a:t>
            </a:r>
            <a:r>
              <a:rPr lang="tr-TR" dirty="0"/>
              <a:t> “2” </a:t>
            </a:r>
            <a:r>
              <a:rPr lang="tr-TR" dirty="0" err="1"/>
              <a:t>nin</a:t>
            </a:r>
            <a:r>
              <a:rPr lang="tr-TR" dirty="0"/>
              <a:t> dışında başka bir önek ile başlaması, ürün numarasının başka bir ürünün</a:t>
            </a:r>
            <a:endParaRPr lang="en-US" dirty="0"/>
          </a:p>
          <a:p>
            <a:r>
              <a:rPr lang="tr-TR" dirty="0" err="1" smtClean="0"/>
              <a:t>GTIN’si</a:t>
            </a:r>
            <a:r>
              <a:rPr lang="tr-TR" dirty="0" smtClean="0"/>
              <a:t> </a:t>
            </a:r>
            <a:r>
              <a:rPr lang="tr-TR" dirty="0"/>
              <a:t>ile aynı olması tehlikesini doğurduğundan mağaza/depo içi uygulamalarda </a:t>
            </a:r>
            <a:r>
              <a:rPr lang="tr-TR" b="1" dirty="0"/>
              <a:t>başka bir önekin kullanılması kesinlikle EAN-UCC standartlarına aykırıdır</a:t>
            </a:r>
            <a:r>
              <a:rPr lang="tr-TR" b="1" dirty="0" smtClean="0"/>
              <a:t>.</a:t>
            </a:r>
            <a:endParaRPr lang="en-US" dirty="0"/>
          </a:p>
        </p:txBody>
      </p:sp>
    </p:spTree>
    <p:extLst>
      <p:ext uri="{BB962C8B-B14F-4D97-AF65-F5344CB8AC3E}">
        <p14:creationId xmlns:p14="http://schemas.microsoft.com/office/powerpoint/2010/main" val="21286461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2.8. Mağaza/Depo İçi GTIN Uygulamaları</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dirty="0"/>
              <a:t>Başı ”20-29” öneki ile başlayan GTIN taşıyan ticari ürünlerin </a:t>
            </a:r>
            <a:r>
              <a:rPr lang="tr-TR" b="1" dirty="0"/>
              <a:t>mağaza/depo dışında dağıtım ve satışa sunulması </a:t>
            </a:r>
            <a:r>
              <a:rPr lang="tr-TR" dirty="0"/>
              <a:t>da aynı numaralı bir başka GTIN bulunması olasılığı yüzünden kesinlikle EAN-UCC </a:t>
            </a:r>
            <a:r>
              <a:rPr lang="tr-TR" b="1" dirty="0"/>
              <a:t>standartlarına aykırıdır</a:t>
            </a:r>
            <a:r>
              <a:rPr lang="tr-TR" dirty="0"/>
              <a:t>.</a:t>
            </a:r>
            <a:endParaRPr lang="en-US" dirty="0"/>
          </a:p>
          <a:p>
            <a:r>
              <a:rPr lang="tr-TR" dirty="0" smtClean="0"/>
              <a:t>Başı </a:t>
            </a:r>
            <a:r>
              <a:rPr lang="tr-TR" dirty="0"/>
              <a:t>”20-29” öneki ile başlayan EAN-UCC numaralarından </a:t>
            </a:r>
            <a:r>
              <a:rPr lang="tr-TR" b="1" dirty="0"/>
              <a:t>“28” </a:t>
            </a:r>
            <a:r>
              <a:rPr lang="tr-TR" dirty="0"/>
              <a:t>ile başlayanı TOBB- MMNM tarafından ağırlıklı ürünlerin numaralandırılması için kullanılmak üzere ayrıldığından Türkiye  içinde başı ”28” ile başlayan  EAN-UCC GTIN numaralarının kullanımı  TOBB- </a:t>
            </a:r>
            <a:r>
              <a:rPr lang="tr-TR" dirty="0" err="1"/>
              <a:t>MMNM’nin</a:t>
            </a:r>
            <a:r>
              <a:rPr lang="tr-TR" dirty="0"/>
              <a:t> yönetimi ve denetimindedir.</a:t>
            </a:r>
            <a:endParaRPr lang="en-US" dirty="0"/>
          </a:p>
          <a:p>
            <a:r>
              <a:rPr lang="tr-TR" dirty="0" smtClean="0"/>
              <a:t>Mağaza/depo </a:t>
            </a:r>
            <a:r>
              <a:rPr lang="tr-TR" dirty="0"/>
              <a:t>içinde kullanılan, “2” öneki ile başlayan EAN/UCC-13 numaralarındaki kodlama yapısı için herhangi bir standart yapı tanımlanmamıştır. Bu yapı, </a:t>
            </a:r>
            <a:r>
              <a:rPr lang="tr-TR" b="1" dirty="0"/>
              <a:t>mağaza/deponun kendi gereksinimlerine göre belirlenir</a:t>
            </a:r>
            <a:r>
              <a:rPr lang="tr-TR" dirty="0"/>
              <a:t>. Firmalar, “2” öneki ile başlayan EAN/UCC-13 numaralarının mağaza/depo içindeki uygulamaları konusunda serbest bırakılmışlardır.</a:t>
            </a:r>
            <a:endParaRPr lang="en-US" dirty="0"/>
          </a:p>
          <a:p>
            <a:endParaRPr lang="en-US" dirty="0"/>
          </a:p>
        </p:txBody>
      </p:sp>
    </p:spTree>
    <p:extLst>
      <p:ext uri="{BB962C8B-B14F-4D97-AF65-F5344CB8AC3E}">
        <p14:creationId xmlns:p14="http://schemas.microsoft.com/office/powerpoint/2010/main" val="24441775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Mağaza/depo içi GTIN uygulamasında aşağıdaki temel kurallar geçerlidir:</a:t>
            </a:r>
            <a:endParaRPr lang="en-US" dirty="0"/>
          </a:p>
        </p:txBody>
      </p:sp>
      <p:sp>
        <p:nvSpPr>
          <p:cNvPr id="3" name="İçerik Yer Tutucusu 2"/>
          <p:cNvSpPr>
            <a:spLocks noGrp="1"/>
          </p:cNvSpPr>
          <p:nvPr>
            <p:ph idx="1"/>
          </p:nvPr>
        </p:nvSpPr>
        <p:spPr/>
        <p:txBody>
          <a:bodyPr>
            <a:normAutofit lnSpcReduction="10000"/>
          </a:bodyPr>
          <a:lstStyle/>
          <a:p>
            <a:r>
              <a:rPr lang="tr-TR" dirty="0"/>
              <a:t>Mağaza/depo     içinde     oluşturulan     GTIN,     </a:t>
            </a:r>
            <a:r>
              <a:rPr lang="tr-TR" b="1" dirty="0"/>
              <a:t>EAN/UCC-13     </a:t>
            </a:r>
            <a:r>
              <a:rPr lang="tr-TR" dirty="0"/>
              <a:t>numaralama standardındadır.</a:t>
            </a:r>
            <a:endParaRPr lang="en-US" dirty="0"/>
          </a:p>
          <a:p>
            <a:r>
              <a:rPr lang="tr-TR" dirty="0" smtClean="0"/>
              <a:t>Mağaza/depo </a:t>
            </a:r>
            <a:r>
              <a:rPr lang="tr-TR" dirty="0"/>
              <a:t>içinde kullanılan EAN/UCC-13 numarası, ürünün üzerinde </a:t>
            </a:r>
            <a:r>
              <a:rPr lang="tr-TR" b="1" dirty="0" smtClean="0"/>
              <a:t>EAN-13 </a:t>
            </a:r>
            <a:r>
              <a:rPr lang="tr-TR" b="1" dirty="0"/>
              <a:t>barkod alfabesi </a:t>
            </a:r>
            <a:r>
              <a:rPr lang="tr-TR" dirty="0"/>
              <a:t>ile simgelenir.</a:t>
            </a:r>
            <a:endParaRPr lang="en-US" dirty="0"/>
          </a:p>
          <a:p>
            <a:r>
              <a:rPr lang="tr-TR" dirty="0" smtClean="0"/>
              <a:t>Mağaza/depo </a:t>
            </a:r>
            <a:r>
              <a:rPr lang="tr-TR" dirty="0"/>
              <a:t>içinde kullanılan GTIN </a:t>
            </a:r>
            <a:r>
              <a:rPr lang="tr-TR" b="1" dirty="0"/>
              <a:t>“20-29” </a:t>
            </a:r>
            <a:r>
              <a:rPr lang="tr-TR" dirty="0"/>
              <a:t>önekleri ile başlar (Türkiye’de “28” öneki TOBB-</a:t>
            </a:r>
            <a:r>
              <a:rPr lang="tr-TR" dirty="0" err="1"/>
              <a:t>MMNM’ne</a:t>
            </a:r>
            <a:r>
              <a:rPr lang="tr-TR" dirty="0"/>
              <a:t> rezerve edilmiştir, firmalar tarafından kullanılamaz); bu tür </a:t>
            </a:r>
            <a:r>
              <a:rPr lang="tr-TR" dirty="0" err="1"/>
              <a:t>GTIN’ler</a:t>
            </a:r>
            <a:r>
              <a:rPr lang="tr-TR" dirty="0"/>
              <a:t> başka bir önek ile başlayamaz.</a:t>
            </a:r>
            <a:endParaRPr lang="en-US" dirty="0"/>
          </a:p>
          <a:p>
            <a:r>
              <a:rPr lang="tr-TR" dirty="0" smtClean="0"/>
              <a:t>Mağaza/depo </a:t>
            </a:r>
            <a:r>
              <a:rPr lang="tr-TR" dirty="0"/>
              <a:t>içinde kullanılmak üzere oluşturulan “20-29” öneki ile </a:t>
            </a:r>
            <a:r>
              <a:rPr lang="tr-TR" dirty="0" smtClean="0"/>
              <a:t>başlayan</a:t>
            </a:r>
            <a:r>
              <a:rPr lang="tr-TR" dirty="0"/>
              <a:t> </a:t>
            </a:r>
            <a:r>
              <a:rPr lang="tr-TR" dirty="0" err="1" smtClean="0"/>
              <a:t>GTIN’e</a:t>
            </a:r>
            <a:r>
              <a:rPr lang="tr-TR" dirty="0" smtClean="0"/>
              <a:t>  </a:t>
            </a:r>
            <a:r>
              <a:rPr lang="tr-TR" dirty="0"/>
              <a:t>sahip  ürünler  </a:t>
            </a:r>
            <a:r>
              <a:rPr lang="tr-TR" b="1" dirty="0"/>
              <a:t>mağaza/deponun  dışında  dağıtıma  ve/veya  </a:t>
            </a:r>
            <a:r>
              <a:rPr lang="tr-TR" b="1" dirty="0" smtClean="0"/>
              <a:t>satışa</a:t>
            </a:r>
            <a:r>
              <a:rPr lang="tr-TR" dirty="0"/>
              <a:t> </a:t>
            </a:r>
            <a:r>
              <a:rPr lang="tr-TR" b="1" dirty="0" smtClean="0"/>
              <a:t>sunulamaz</a:t>
            </a:r>
            <a:r>
              <a:rPr lang="tr-TR" b="1" dirty="0"/>
              <a:t>.</a:t>
            </a:r>
            <a:endParaRPr lang="en-US" dirty="0"/>
          </a:p>
          <a:p>
            <a:r>
              <a:rPr lang="tr-TR" dirty="0" smtClean="0"/>
              <a:t>“20-29</a:t>
            </a:r>
            <a:r>
              <a:rPr lang="tr-TR" dirty="0"/>
              <a:t>”    öneki    ile    başlayan    </a:t>
            </a:r>
            <a:r>
              <a:rPr lang="tr-TR" dirty="0" err="1"/>
              <a:t>GTIN’nin</a:t>
            </a:r>
            <a:r>
              <a:rPr lang="tr-TR" dirty="0"/>
              <a:t>    yapısı    mağaza/deponun    </a:t>
            </a:r>
            <a:r>
              <a:rPr lang="tr-TR" dirty="0" smtClean="0"/>
              <a:t>kendi</a:t>
            </a:r>
            <a:r>
              <a:rPr lang="tr-TR" dirty="0"/>
              <a:t> </a:t>
            </a:r>
            <a:r>
              <a:rPr lang="tr-TR" dirty="0" smtClean="0"/>
              <a:t>gereksinimlerine </a:t>
            </a:r>
            <a:r>
              <a:rPr lang="tr-TR" dirty="0"/>
              <a:t>uygun olarak mağaza/deponun yönetimi tarafından belirlenir.</a:t>
            </a:r>
            <a:endParaRPr lang="en-US" dirty="0"/>
          </a:p>
          <a:p>
            <a:endParaRPr lang="en-US" dirty="0"/>
          </a:p>
        </p:txBody>
      </p:sp>
    </p:spTree>
    <p:extLst>
      <p:ext uri="{BB962C8B-B14F-4D97-AF65-F5344CB8AC3E}">
        <p14:creationId xmlns:p14="http://schemas.microsoft.com/office/powerpoint/2010/main" val="20408443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4757" y="210355"/>
            <a:ext cx="8981821" cy="1579808"/>
          </a:xfrm>
        </p:spPr>
        <p:txBody>
          <a:bodyPr>
            <a:normAutofit fontScale="90000"/>
          </a:bodyPr>
          <a:lstStyle/>
          <a:p>
            <a:r>
              <a:rPr lang="tr-TR" dirty="0"/>
              <a:t>Mağaza/Depo   içi   GTIN   uygulamasında   kullanılan   EAN/UCC-13   standardındaki</a:t>
            </a:r>
            <a:r>
              <a:rPr lang="en-US" dirty="0"/>
              <a:t/>
            </a:r>
            <a:br>
              <a:rPr lang="en-US" dirty="0"/>
            </a:br>
            <a:r>
              <a:rPr lang="tr-TR" dirty="0" err="1"/>
              <a:t>GTIN’nin</a:t>
            </a:r>
            <a:r>
              <a:rPr lang="tr-TR" dirty="0"/>
              <a:t> genel yapısı aşağıda gösterilmiştir:</a:t>
            </a:r>
            <a:r>
              <a:rPr lang="en-US" dirty="0"/>
              <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80" y="2753017"/>
            <a:ext cx="9080233" cy="103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1687132" y="3915177"/>
            <a:ext cx="6748530" cy="369332"/>
          </a:xfrm>
          <a:prstGeom prst="rect">
            <a:avLst/>
          </a:prstGeom>
          <a:noFill/>
        </p:spPr>
        <p:txBody>
          <a:bodyPr wrap="square" rtlCol="0">
            <a:spAutoFit/>
          </a:bodyPr>
          <a:lstStyle/>
          <a:p>
            <a:r>
              <a:rPr lang="tr-TR" b="1" dirty="0"/>
              <a:t>Mağaza/depo içi EAN/UCC-14 </a:t>
            </a:r>
            <a:r>
              <a:rPr lang="tr-TR" b="1" dirty="0" err="1" smtClean="0"/>
              <a:t>standartındaki</a:t>
            </a:r>
            <a:r>
              <a:rPr lang="tr-TR" b="1" dirty="0" smtClean="0"/>
              <a:t> GTIN </a:t>
            </a:r>
            <a:r>
              <a:rPr lang="tr-TR" b="1" dirty="0"/>
              <a:t>numarası</a:t>
            </a:r>
            <a:endParaRPr lang="en-US" dirty="0"/>
          </a:p>
        </p:txBody>
      </p:sp>
    </p:spTree>
    <p:extLst>
      <p:ext uri="{BB962C8B-B14F-4D97-AF65-F5344CB8AC3E}">
        <p14:creationId xmlns:p14="http://schemas.microsoft.com/office/powerpoint/2010/main" val="6691426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a:bodyPr>
          <a:lstStyle/>
          <a:p>
            <a:r>
              <a:rPr lang="tr-TR" b="1" dirty="0"/>
              <a:t>Mağaza/Depo İçi Ticari Ürün Numarası: </a:t>
            </a:r>
            <a:r>
              <a:rPr lang="tr-TR" dirty="0"/>
              <a:t>Mağaza/deponun iç uygulamasına bağlı olarak  yapısını  oluşturacağı  10  basamaklı  numaradır  (N3  –  N12).  Bu  numara  aşağıdaki amaçlarla   20-29   arası   değişik   önekler   için   değişik   kodlama   yapıları   oluşturularak kullanılabilir:</a:t>
            </a:r>
            <a:endParaRPr lang="en-US" dirty="0"/>
          </a:p>
          <a:p>
            <a:r>
              <a:rPr lang="tr-TR" dirty="0" smtClean="0"/>
              <a:t>Tek </a:t>
            </a:r>
            <a:r>
              <a:rPr lang="tr-TR" dirty="0"/>
              <a:t>bir birim ürünü tanımlamak için</a:t>
            </a:r>
            <a:endParaRPr lang="en-US" dirty="0"/>
          </a:p>
          <a:p>
            <a:r>
              <a:rPr lang="tr-TR" dirty="0" smtClean="0"/>
              <a:t>Bir </a:t>
            </a:r>
            <a:r>
              <a:rPr lang="tr-TR" dirty="0"/>
              <a:t>ürünün değişik özelliklerini tanımlamak için (ağırlık, uzunluk, beden, renk, desen, boyut vb.)</a:t>
            </a:r>
            <a:endParaRPr lang="en-US" dirty="0"/>
          </a:p>
          <a:p>
            <a:r>
              <a:rPr lang="tr-TR" dirty="0" smtClean="0"/>
              <a:t>Bir </a:t>
            </a:r>
            <a:r>
              <a:rPr lang="tr-TR" dirty="0"/>
              <a:t>ürünün değişik paketleme biçimlerini tanımlamak için</a:t>
            </a:r>
            <a:endParaRPr lang="en-US" dirty="0"/>
          </a:p>
          <a:p>
            <a:r>
              <a:rPr lang="tr-TR" dirty="0" smtClean="0"/>
              <a:t>Bir </a:t>
            </a:r>
            <a:r>
              <a:rPr lang="tr-TR" dirty="0"/>
              <a:t>ürünün fiyatını göstermek için</a:t>
            </a:r>
            <a:endParaRPr lang="en-US" dirty="0"/>
          </a:p>
          <a:p>
            <a:endParaRPr lang="en-US" dirty="0"/>
          </a:p>
        </p:txBody>
      </p:sp>
    </p:spTree>
    <p:extLst>
      <p:ext uri="{BB962C8B-B14F-4D97-AF65-F5344CB8AC3E}">
        <p14:creationId xmlns:p14="http://schemas.microsoft.com/office/powerpoint/2010/main" val="216917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1.2. Barkod</a:t>
            </a:r>
            <a:r>
              <a:rPr lang="en-US" dirty="0"/>
              <a:t/>
            </a:r>
            <a:br>
              <a:rPr lang="en-US" dirty="0"/>
            </a:br>
            <a:endParaRPr lang="en-US" dirty="0"/>
          </a:p>
        </p:txBody>
      </p:sp>
      <p:sp>
        <p:nvSpPr>
          <p:cNvPr id="3" name="İçerik Yer Tutucusu 2"/>
          <p:cNvSpPr>
            <a:spLocks noGrp="1"/>
          </p:cNvSpPr>
          <p:nvPr>
            <p:ph idx="1"/>
          </p:nvPr>
        </p:nvSpPr>
        <p:spPr/>
        <p:txBody>
          <a:bodyPr/>
          <a:lstStyle/>
          <a:p>
            <a:pPr algn="ctr"/>
            <a:r>
              <a:rPr lang="tr-TR" dirty="0"/>
              <a:t>Sembollerin kolay ve ucuz üretilmesi, hata oranının diğer teknolojilere göre çok düşük olması, barkod teknolojisinin yaygın olarak kullanılmasını sağlamaktadır. Bilgisayarın sadece açık ve kapalıyı okuma kabiliyeti vardır (1 ve 0 demek daha doğru). Siyah = açık (veya 1), beyaz = kapalı (veya 0). İşte barkod sayıları ve/veya harfleri, bilgisayar tarafından çabuk ve kolay okunabilecek şekilde temsil edilen açıklar ve kapalılar serisidir.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319" y="4100975"/>
            <a:ext cx="4190697" cy="19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5273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71549"/>
            <a:ext cx="8596668" cy="1320800"/>
          </a:xfrm>
        </p:spPr>
        <p:txBody>
          <a:bodyPr>
            <a:normAutofit fontScale="90000"/>
          </a:bodyPr>
          <a:lstStyle/>
          <a:p>
            <a:r>
              <a:rPr lang="tr-TR" b="1" dirty="0"/>
              <a:t>2.9. Ticari Ürünlerin Numaralandırılmasında Genel Kurallar</a:t>
            </a:r>
            <a:r>
              <a:rPr lang="en-US" dirty="0"/>
              <a:t/>
            </a:r>
            <a:br>
              <a:rPr lang="en-US" dirty="0"/>
            </a:br>
            <a:endParaRPr lang="en-US" dirty="0"/>
          </a:p>
        </p:txBody>
      </p:sp>
      <p:sp>
        <p:nvSpPr>
          <p:cNvPr id="3" name="İçerik Yer Tutucusu 2"/>
          <p:cNvSpPr>
            <a:spLocks noGrp="1"/>
          </p:cNvSpPr>
          <p:nvPr>
            <p:ph idx="1"/>
          </p:nvPr>
        </p:nvSpPr>
        <p:spPr>
          <a:xfrm>
            <a:off x="270457" y="965916"/>
            <a:ext cx="8758847" cy="4792111"/>
          </a:xfrm>
        </p:spPr>
        <p:txBody>
          <a:bodyPr/>
          <a:lstStyle/>
          <a:p>
            <a:r>
              <a:rPr lang="tr-TR" dirty="0"/>
              <a:t>EAN/UCC Sisteminde ticari ürünlerin tanımlanması amacıyla kullanılan GTIN standartları ve </a:t>
            </a:r>
            <a:r>
              <a:rPr lang="tr-TR" dirty="0" err="1"/>
              <a:t>GTIN’si</a:t>
            </a:r>
            <a:r>
              <a:rPr lang="tr-TR" dirty="0"/>
              <a:t> simgelemek için kullanılan barkod alfabeleri ile numaraların uygulanmasına ilişkin ayrıntılar yukarıdaki bölümlerde ele alınmıştır; aşağıdaki tabloda ise GTIN standartlarının uygulanışı özetlenmektedir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38" y="2464317"/>
            <a:ext cx="8273483" cy="358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2879034" y="6143223"/>
            <a:ext cx="3541690" cy="369332"/>
          </a:xfrm>
          <a:prstGeom prst="rect">
            <a:avLst/>
          </a:prstGeom>
          <a:noFill/>
        </p:spPr>
        <p:txBody>
          <a:bodyPr wrap="square" rtlCol="0">
            <a:spAutoFit/>
          </a:bodyPr>
          <a:lstStyle/>
          <a:p>
            <a:r>
              <a:rPr lang="tr-TR" b="1" dirty="0"/>
              <a:t>GTIN standartlarının </a:t>
            </a:r>
            <a:r>
              <a:rPr lang="tr-TR" b="1" dirty="0" smtClean="0"/>
              <a:t>uygulanışı</a:t>
            </a:r>
            <a:endParaRPr lang="en-US" dirty="0"/>
          </a:p>
        </p:txBody>
      </p:sp>
    </p:spTree>
    <p:extLst>
      <p:ext uri="{BB962C8B-B14F-4D97-AF65-F5344CB8AC3E}">
        <p14:creationId xmlns:p14="http://schemas.microsoft.com/office/powerpoint/2010/main" val="40381696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a:t>Perakende satılan ticari ürünler ikiye ayrılır:</a:t>
            </a:r>
            <a:endParaRPr lang="en-US" dirty="0"/>
          </a:p>
          <a:p>
            <a:pPr marL="0" indent="0">
              <a:buNone/>
            </a:pPr>
            <a:r>
              <a:rPr lang="tr-TR" dirty="0" smtClean="0"/>
              <a:t>		Standart </a:t>
            </a:r>
            <a:r>
              <a:rPr lang="tr-TR" dirty="0"/>
              <a:t>paketlerde sabit miktarlarla satılan ürünler</a:t>
            </a:r>
            <a:endParaRPr lang="en-US" dirty="0"/>
          </a:p>
          <a:p>
            <a:pPr marL="0" indent="0">
              <a:buNone/>
            </a:pPr>
            <a:r>
              <a:rPr lang="tr-TR" dirty="0" smtClean="0"/>
              <a:t>		Değişken </a:t>
            </a:r>
            <a:r>
              <a:rPr lang="tr-TR" dirty="0"/>
              <a:t>miktarlarla satılan ürünler</a:t>
            </a:r>
            <a:endParaRPr lang="en-US" dirty="0"/>
          </a:p>
          <a:p>
            <a:r>
              <a:rPr lang="tr-TR" dirty="0" smtClean="0"/>
              <a:t>Değişken </a:t>
            </a:r>
            <a:r>
              <a:rPr lang="tr-TR" dirty="0"/>
              <a:t>miktarlarla satılan ürünler için uluslararası standart tanımlanmadığından her EAN Numaralama Organizasyonu kendi bölgesi ya da ülkesi için yerel standart geliştirme yetkisine sahiptir. Aşağıdaki bölümlerde, standart paketlerle sabit miktarla perakende satılan ürünler için geçerli uygulama kuralları açıklanmaktadır.</a:t>
            </a:r>
            <a:endParaRPr lang="en-US" dirty="0"/>
          </a:p>
          <a:p>
            <a:endParaRPr lang="en-US" dirty="0"/>
          </a:p>
        </p:txBody>
      </p:sp>
    </p:spTree>
    <p:extLst>
      <p:ext uri="{BB962C8B-B14F-4D97-AF65-F5344CB8AC3E}">
        <p14:creationId xmlns:p14="http://schemas.microsoft.com/office/powerpoint/2010/main" val="3125470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2.9.1. Ürünlere GTIN Verilirken Uygulanan Temel </a:t>
            </a:r>
            <a:r>
              <a:rPr lang="tr-TR" b="1" dirty="0" smtClean="0"/>
              <a:t>Kurallar</a:t>
            </a:r>
            <a:endParaRPr lang="en-US" dirty="0"/>
          </a:p>
        </p:txBody>
      </p:sp>
      <p:sp>
        <p:nvSpPr>
          <p:cNvPr id="3" name="İçerik Yer Tutucusu 2"/>
          <p:cNvSpPr>
            <a:spLocks noGrp="1"/>
          </p:cNvSpPr>
          <p:nvPr>
            <p:ph idx="1"/>
          </p:nvPr>
        </p:nvSpPr>
        <p:spPr/>
        <p:txBody>
          <a:bodyPr>
            <a:normAutofit fontScale="92500" lnSpcReduction="10000"/>
          </a:bodyPr>
          <a:lstStyle/>
          <a:p>
            <a:r>
              <a:rPr lang="tr-TR" dirty="0"/>
              <a:t>Ticari ürünlerin EAN/UCC numaraları ile bu ürünlerin bilgi sistemleri içinde tanımlanmalarını sağlayan stok kodları birbirlerinden </a:t>
            </a:r>
            <a:r>
              <a:rPr lang="tr-TR" b="1" dirty="0"/>
              <a:t>farklı </a:t>
            </a:r>
            <a:r>
              <a:rPr lang="tr-TR" dirty="0"/>
              <a:t>olmalıdır. Ürünün EAN/UCC numarası yalnızca bilgi sistemindeki veri tabanında bulunan ürün kaydına erişmek için kullanılmalı,  bu  numaraya  herhangi  bir  anlam  yüklenmemelidir.  Bu  nedenle,  firmalar, ürünlerin EAN/UCC numarası kapsamındaki ürün numaralarını, </a:t>
            </a:r>
            <a:r>
              <a:rPr lang="tr-TR" b="1" dirty="0"/>
              <a:t>1’den başlayarak her yeni ürün için 1 (bir) artacak şekilde sıralı vermelidir.</a:t>
            </a:r>
            <a:endParaRPr lang="en-US" dirty="0"/>
          </a:p>
          <a:p>
            <a:r>
              <a:rPr lang="tr-TR" dirty="0" smtClean="0"/>
              <a:t>Bir </a:t>
            </a:r>
            <a:r>
              <a:rPr lang="tr-TR" dirty="0"/>
              <a:t>ürünün değişik numara almasındaki </a:t>
            </a:r>
            <a:r>
              <a:rPr lang="tr-TR" b="1" dirty="0"/>
              <a:t>temel kural </a:t>
            </a:r>
            <a:r>
              <a:rPr lang="tr-TR" dirty="0"/>
              <a:t>şudur: Ürünün, satış noktasında ya da tedarik zinciri içerisindeki herhangi bir noktada (örneğin dağıtım deposunda), </a:t>
            </a:r>
            <a:r>
              <a:rPr lang="tr-TR" b="1" dirty="0"/>
              <a:t>bir başka üründen farklı olduğunu </a:t>
            </a:r>
            <a:r>
              <a:rPr lang="tr-TR" dirty="0"/>
              <a:t>belli etmek zorunluluğu varsa ürün farklı bir numaraya sahip olmalıdır.</a:t>
            </a:r>
            <a:endParaRPr lang="en-US" dirty="0"/>
          </a:p>
          <a:p>
            <a:r>
              <a:rPr lang="tr-TR" dirty="0" smtClean="0"/>
              <a:t>Standart </a:t>
            </a:r>
            <a:r>
              <a:rPr lang="tr-TR" dirty="0"/>
              <a:t>ürün üzerindeki önemsiz sayılabilecek çok küçük bir değişiklik ya da yenilik yeni bir ürün numarasını gerektirmese de bu değişiklik </a:t>
            </a:r>
            <a:r>
              <a:rPr lang="tr-TR" b="1" dirty="0"/>
              <a:t>özgün ürünün tanımının değiştirilmesini gerektiriyorsa </a:t>
            </a:r>
            <a:r>
              <a:rPr lang="tr-TR" dirty="0"/>
              <a:t>yeni ürüne </a:t>
            </a:r>
            <a:r>
              <a:rPr lang="tr-TR" b="1" dirty="0"/>
              <a:t>farklı </a:t>
            </a:r>
            <a:r>
              <a:rPr lang="tr-TR" dirty="0"/>
              <a:t>bir numara verilmesi zorunludur.</a:t>
            </a:r>
            <a:endParaRPr lang="en-US" dirty="0"/>
          </a:p>
        </p:txBody>
      </p:sp>
    </p:spTree>
    <p:extLst>
      <p:ext uri="{BB962C8B-B14F-4D97-AF65-F5344CB8AC3E}">
        <p14:creationId xmlns:p14="http://schemas.microsoft.com/office/powerpoint/2010/main" val="31893047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241" y="241637"/>
            <a:ext cx="8904548" cy="1316707"/>
          </a:xfrm>
        </p:spPr>
        <p:txBody>
          <a:bodyPr/>
          <a:lstStyle/>
          <a:p>
            <a:r>
              <a:rPr lang="tr-TR" dirty="0"/>
              <a:t>Örneğin özgün ürün, stok kayıtlarında </a:t>
            </a:r>
            <a:r>
              <a:rPr lang="tr-TR" b="1" dirty="0"/>
              <a:t>“Deterjan 250 g” </a:t>
            </a:r>
            <a:r>
              <a:rPr lang="tr-TR" dirty="0"/>
              <a:t>olarak tanımlıyken ürünün karışımında yapılan bir küçük değişiklik ile bu ürünün stok kayıtlarındaki tanımı (adı) </a:t>
            </a:r>
            <a:r>
              <a:rPr lang="tr-TR" b="1" dirty="0"/>
              <a:t>“Yeni Deterjan 250 gr” </a:t>
            </a:r>
            <a:r>
              <a:rPr lang="tr-TR" dirty="0"/>
              <a:t>olmuş ise bu yeni ürüne yeni bir ürün numarası verilmesi zorunludur.</a:t>
            </a:r>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7739" y="1558344"/>
            <a:ext cx="1729421" cy="221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824248" y="4445088"/>
            <a:ext cx="8448541" cy="1477328"/>
          </a:xfrm>
          <a:prstGeom prst="rect">
            <a:avLst/>
          </a:prstGeom>
          <a:noFill/>
        </p:spPr>
        <p:txBody>
          <a:bodyPr wrap="square" rtlCol="0">
            <a:spAutoFit/>
          </a:bodyPr>
          <a:lstStyle/>
          <a:p>
            <a:r>
              <a:rPr lang="tr-TR" dirty="0"/>
              <a:t>Bir ürüne EAN-UCC numarasını (</a:t>
            </a:r>
            <a:r>
              <a:rPr lang="tr-TR" dirty="0" err="1"/>
              <a:t>GTIN’si</a:t>
            </a:r>
            <a:r>
              <a:rPr lang="tr-TR" dirty="0"/>
              <a:t>) veren taraf, dağıtım kanalı içinde yer alan ve ürün üzerinde depolama, dağıtım, satış gibi işlemler yapacak olan tüm taraflara ürünün numarasını ve tanımını bildirmekle yükümlüdür. Bu bildirim, ürün piyasaya sürülmeden yani dağıtıma ve/veya satışa sunulmadan </a:t>
            </a:r>
            <a:r>
              <a:rPr lang="tr-TR" b="1" dirty="0"/>
              <a:t>en az 30 gün önce </a:t>
            </a:r>
            <a:r>
              <a:rPr lang="tr-TR" dirty="0"/>
              <a:t>yapılmalıdır.</a:t>
            </a:r>
            <a:endParaRPr lang="en-US" dirty="0"/>
          </a:p>
        </p:txBody>
      </p:sp>
      <p:sp>
        <p:nvSpPr>
          <p:cNvPr id="5" name="Metin kutusu 4"/>
          <p:cNvSpPr txBox="1"/>
          <p:nvPr/>
        </p:nvSpPr>
        <p:spPr>
          <a:xfrm>
            <a:off x="4031087" y="3773884"/>
            <a:ext cx="2099257" cy="369332"/>
          </a:xfrm>
          <a:prstGeom prst="rect">
            <a:avLst/>
          </a:prstGeom>
          <a:noFill/>
        </p:spPr>
        <p:txBody>
          <a:bodyPr wrap="square" rtlCol="0">
            <a:spAutoFit/>
          </a:bodyPr>
          <a:lstStyle/>
          <a:p>
            <a:r>
              <a:rPr lang="tr-TR" b="1" dirty="0" smtClean="0"/>
              <a:t>Deterjan barkodu</a:t>
            </a:r>
            <a:endParaRPr lang="en-US" dirty="0"/>
          </a:p>
        </p:txBody>
      </p:sp>
    </p:spTree>
    <p:extLst>
      <p:ext uri="{BB962C8B-B14F-4D97-AF65-F5344CB8AC3E}">
        <p14:creationId xmlns:p14="http://schemas.microsoft.com/office/powerpoint/2010/main" val="796692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2.9.1. Ürünlere GTIN Verilirken Uygulanan Temel Kurallar</a:t>
            </a:r>
            <a:endParaRPr lang="en-US" dirty="0"/>
          </a:p>
        </p:txBody>
      </p:sp>
      <p:sp>
        <p:nvSpPr>
          <p:cNvPr id="3" name="İçerik Yer Tutucusu 2"/>
          <p:cNvSpPr>
            <a:spLocks noGrp="1"/>
          </p:cNvSpPr>
          <p:nvPr>
            <p:ph idx="1"/>
          </p:nvPr>
        </p:nvSpPr>
        <p:spPr/>
        <p:txBody>
          <a:bodyPr/>
          <a:lstStyle/>
          <a:p>
            <a:r>
              <a:rPr lang="tr-TR" dirty="0"/>
              <a:t>Ürün numarasını veren taraf, diğer tarafları aşağıdaki </a:t>
            </a:r>
            <a:r>
              <a:rPr lang="tr-TR" dirty="0" smtClean="0"/>
              <a:t>durumlarda bilgilendirmek </a:t>
            </a:r>
            <a:r>
              <a:rPr lang="tr-TR" dirty="0"/>
              <a:t>zorundadır:</a:t>
            </a:r>
            <a:endParaRPr lang="en-US" dirty="0"/>
          </a:p>
          <a:p>
            <a:pPr marL="0" indent="0">
              <a:buNone/>
            </a:pPr>
            <a:r>
              <a:rPr lang="tr-TR" dirty="0" smtClean="0"/>
              <a:t>	Dağıtım </a:t>
            </a:r>
            <a:r>
              <a:rPr lang="tr-TR" dirty="0"/>
              <a:t>kanalına yeni bir ürün sunulduysa</a:t>
            </a:r>
            <a:endParaRPr lang="en-US" dirty="0"/>
          </a:p>
          <a:p>
            <a:pPr marL="0" indent="0">
              <a:buNone/>
            </a:pPr>
            <a:r>
              <a:rPr lang="tr-TR" dirty="0" smtClean="0"/>
              <a:t>	Önceden </a:t>
            </a:r>
            <a:r>
              <a:rPr lang="tr-TR" dirty="0"/>
              <a:t>var olan bir ürünün tanımı ve numarası değişmişse</a:t>
            </a:r>
            <a:endParaRPr lang="en-US" dirty="0"/>
          </a:p>
          <a:p>
            <a:pPr marL="0" indent="0">
              <a:buNone/>
            </a:pPr>
            <a:r>
              <a:rPr lang="tr-TR" dirty="0" smtClean="0"/>
              <a:t>	Üründe </a:t>
            </a:r>
            <a:r>
              <a:rPr lang="tr-TR" dirty="0"/>
              <a:t>bir promosyon uygulaması yapılıyorsa</a:t>
            </a:r>
            <a:endParaRPr lang="en-US" dirty="0"/>
          </a:p>
          <a:p>
            <a:r>
              <a:rPr lang="tr-TR" dirty="0" smtClean="0"/>
              <a:t>Ürüne </a:t>
            </a:r>
            <a:r>
              <a:rPr lang="tr-TR" dirty="0"/>
              <a:t>numarasını veren taraf, ürün tanımı ve numarasını, ürünü dağıtım kanalına sunmadan  önce  diğer  taraflara  duyurmalı,  böylece  diğer  tarafların  bilgi  sistemlerinde yapılması gereken kayıt değişikliklerinin zamanında (ürün gelmeden önce) yapılmasını sağlamalıdır.</a:t>
            </a:r>
            <a:endParaRPr lang="en-US" dirty="0"/>
          </a:p>
          <a:p>
            <a:endParaRPr lang="en-US" dirty="0"/>
          </a:p>
        </p:txBody>
      </p:sp>
    </p:spTree>
    <p:extLst>
      <p:ext uri="{BB962C8B-B14F-4D97-AF65-F5344CB8AC3E}">
        <p14:creationId xmlns:p14="http://schemas.microsoft.com/office/powerpoint/2010/main" val="20605115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2.9.2. Piyasaya Sürülen Yeni Ürünler</a:t>
            </a:r>
            <a:endParaRPr lang="en-US" dirty="0"/>
          </a:p>
        </p:txBody>
      </p:sp>
      <p:sp>
        <p:nvSpPr>
          <p:cNvPr id="3" name="İçerik Yer Tutucusu 2"/>
          <p:cNvSpPr>
            <a:spLocks noGrp="1"/>
          </p:cNvSpPr>
          <p:nvPr>
            <p:ph idx="1"/>
          </p:nvPr>
        </p:nvSpPr>
        <p:spPr>
          <a:xfrm>
            <a:off x="677333" y="1674255"/>
            <a:ext cx="9071973" cy="4417452"/>
          </a:xfrm>
        </p:spPr>
        <p:txBody>
          <a:bodyPr>
            <a:normAutofit/>
          </a:bodyPr>
          <a:lstStyle/>
          <a:p>
            <a:pPr algn="just"/>
            <a:r>
              <a:rPr lang="tr-TR" dirty="0"/>
              <a:t>Her bir yeni ürün farklı bir EAN/UCC numarasına (EAN/UCC-13 ya da EAN/UCC-8) sahip olmalıdır. Bir ürün, tanımının ve/veya fiyatının değişmesini gerektirecek </a:t>
            </a:r>
            <a:r>
              <a:rPr lang="tr-TR" b="1" dirty="0"/>
              <a:t>yapısal bir değişikliğe uğradıysa değişik bir numaraya </a:t>
            </a:r>
            <a:r>
              <a:rPr lang="tr-TR" dirty="0"/>
              <a:t>sahip olmalıdır. Bu yapısal değişiklik, </a:t>
            </a:r>
            <a:r>
              <a:rPr lang="tr-TR" dirty="0" smtClean="0"/>
              <a:t>örneğin,</a:t>
            </a:r>
            <a:r>
              <a:rPr lang="tr-TR" dirty="0"/>
              <a:t> </a:t>
            </a:r>
            <a:r>
              <a:rPr lang="tr-TR" dirty="0" smtClean="0"/>
              <a:t>ürünün </a:t>
            </a:r>
            <a:r>
              <a:rPr lang="tr-TR" dirty="0"/>
              <a:t>boyutu, şekli, ağırlığı, içeriği, rengi  ya  da deseninin  değişmesi  ile ortaya  </a:t>
            </a:r>
            <a:r>
              <a:rPr lang="tr-TR" dirty="0" smtClean="0"/>
              <a:t>çıkmış</a:t>
            </a:r>
            <a:r>
              <a:rPr lang="tr-TR" dirty="0"/>
              <a:t> </a:t>
            </a:r>
            <a:r>
              <a:rPr lang="tr-TR" dirty="0" smtClean="0"/>
              <a:t>olabilir</a:t>
            </a:r>
            <a:r>
              <a:rPr lang="tr-TR" dirty="0"/>
              <a:t>.</a:t>
            </a:r>
            <a:endParaRPr lang="en-US" dirty="0"/>
          </a:p>
          <a:p>
            <a:pPr algn="just"/>
            <a:r>
              <a:rPr lang="tr-TR" dirty="0" smtClean="0"/>
              <a:t>Üzerinde </a:t>
            </a:r>
            <a:r>
              <a:rPr lang="tr-TR" dirty="0"/>
              <a:t>numara ve barkod olan bir ticari ürünün birkaç tanesini içeren gruplar da </a:t>
            </a:r>
            <a:r>
              <a:rPr lang="tr-TR" b="1" dirty="0"/>
              <a:t>farklı </a:t>
            </a:r>
            <a:r>
              <a:rPr lang="tr-TR" dirty="0"/>
              <a:t>numara almalıdır. Bu tür gruplar da içerdikleri ürün sayısına bağımlı olarak ayrı ayrı numaralandırılmalıdır.</a:t>
            </a:r>
            <a:endParaRPr lang="en-US" dirty="0"/>
          </a:p>
          <a:p>
            <a:pPr algn="just"/>
            <a:r>
              <a:rPr lang="tr-TR" dirty="0" smtClean="0"/>
              <a:t>Örneğin </a:t>
            </a:r>
            <a:r>
              <a:rPr lang="tr-TR" dirty="0"/>
              <a:t>bir üründen 5 adet içeren bir paket/kutunun numarası ve barkodu ile aynı üründen 10 adet içeren bir paket/kutunun numarası ve barkodu birbirinden farklı olmalıdır. Böylece,  satış  noktasında  tek  başına  bir  birim  hâlinde  ya  da  gruplanarak  satılan  ticari ürünlerin bir birimi ile değişik adetler içeren grupları birbirlerinden ayırt edilmiş olur.</a:t>
            </a:r>
            <a:endParaRPr lang="en-US" dirty="0"/>
          </a:p>
          <a:p>
            <a:endParaRPr lang="en-US" dirty="0"/>
          </a:p>
        </p:txBody>
      </p:sp>
    </p:spTree>
    <p:extLst>
      <p:ext uri="{BB962C8B-B14F-4D97-AF65-F5344CB8AC3E}">
        <p14:creationId xmlns:p14="http://schemas.microsoft.com/office/powerpoint/2010/main" val="26148704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2.9.3. Promosyonlu </a:t>
            </a:r>
            <a:r>
              <a:rPr lang="tr-TR" b="1" dirty="0" smtClean="0"/>
              <a:t>Ürünler</a:t>
            </a:r>
            <a:endParaRPr lang="en-US" dirty="0"/>
          </a:p>
        </p:txBody>
      </p:sp>
      <p:sp>
        <p:nvSpPr>
          <p:cNvPr id="3" name="İçerik Yer Tutucusu 2"/>
          <p:cNvSpPr>
            <a:spLocks noGrp="1"/>
          </p:cNvSpPr>
          <p:nvPr>
            <p:ph idx="1"/>
          </p:nvPr>
        </p:nvSpPr>
        <p:spPr/>
        <p:txBody>
          <a:bodyPr/>
          <a:lstStyle/>
          <a:p>
            <a:r>
              <a:rPr lang="tr-TR" dirty="0"/>
              <a:t>Aşağıda sıralanan yöntemlerden biri ile oluşturulan promosyonlu ürünler, standart üründen </a:t>
            </a:r>
            <a:r>
              <a:rPr lang="tr-TR" b="1" dirty="0"/>
              <a:t>farklı </a:t>
            </a:r>
            <a:r>
              <a:rPr lang="tr-TR" dirty="0"/>
              <a:t>bir ürün numarası almalıdır:</a:t>
            </a:r>
            <a:endParaRPr lang="en-US" dirty="0"/>
          </a:p>
          <a:p>
            <a:pPr marL="0" indent="0">
              <a:buNone/>
            </a:pPr>
            <a:r>
              <a:rPr lang="tr-TR" dirty="0" smtClean="0"/>
              <a:t>	- Boyutları</a:t>
            </a:r>
            <a:r>
              <a:rPr lang="tr-TR" dirty="0"/>
              <a:t>, ağırlığı ya da hacmi standart üründen farklı olan promosyonlu ürünler (Örnek: Standart ürüne armağan eklenmiş, standart ürünün ağırlığı artırılarak aynı fiyattan satılır.)</a:t>
            </a:r>
            <a:endParaRPr lang="en-US" dirty="0"/>
          </a:p>
          <a:p>
            <a:pPr marL="0" indent="0">
              <a:buNone/>
            </a:pPr>
            <a:r>
              <a:rPr lang="tr-TR" dirty="0" smtClean="0"/>
              <a:t>	- Birden  </a:t>
            </a:r>
            <a:r>
              <a:rPr lang="tr-TR" dirty="0"/>
              <a:t>çok  ürünün  </a:t>
            </a:r>
            <a:r>
              <a:rPr lang="tr-TR" dirty="0" err="1"/>
              <a:t>biraraya</a:t>
            </a:r>
            <a:r>
              <a:rPr lang="tr-TR" dirty="0"/>
              <a:t>  getirilmesiyle  oluşturulan  promosyon  (Örnek: Promosyon paketleri)</a:t>
            </a:r>
            <a:endParaRPr lang="en-US" dirty="0"/>
          </a:p>
          <a:p>
            <a:pPr marL="0" indent="0">
              <a:buNone/>
            </a:pPr>
            <a:r>
              <a:rPr lang="tr-TR" dirty="0" smtClean="0"/>
              <a:t>	- Standart  </a:t>
            </a:r>
            <a:r>
              <a:rPr lang="tr-TR" dirty="0"/>
              <a:t>ürün  paketinin  üzerinde  fiyat  indiriminin  duyurulduğu  promosyonlu ürünler</a:t>
            </a:r>
            <a:endParaRPr lang="en-US" dirty="0"/>
          </a:p>
          <a:p>
            <a:endParaRPr lang="en-US" dirty="0"/>
          </a:p>
        </p:txBody>
      </p:sp>
    </p:spTree>
    <p:extLst>
      <p:ext uri="{BB962C8B-B14F-4D97-AF65-F5344CB8AC3E}">
        <p14:creationId xmlns:p14="http://schemas.microsoft.com/office/powerpoint/2010/main" val="47053883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2.9.3. Promosyonlu Ürünler</a:t>
            </a:r>
            <a:endParaRPr lang="en-US" dirty="0"/>
          </a:p>
        </p:txBody>
      </p:sp>
      <p:sp>
        <p:nvSpPr>
          <p:cNvPr id="3" name="İçerik Yer Tutucusu 2"/>
          <p:cNvSpPr>
            <a:spLocks noGrp="1"/>
          </p:cNvSpPr>
          <p:nvPr>
            <p:ph idx="1"/>
          </p:nvPr>
        </p:nvSpPr>
        <p:spPr/>
        <p:txBody>
          <a:bodyPr/>
          <a:lstStyle/>
          <a:p>
            <a:r>
              <a:rPr lang="tr-TR" dirty="0"/>
              <a:t>Aşağıdaki yöntemlerden biri ile oluşturulan promosyonlu ürünler için standart ürün numarasından farklı yeni bir ürün numarası kullanılmasına </a:t>
            </a:r>
            <a:r>
              <a:rPr lang="tr-TR" b="1" dirty="0"/>
              <a:t>gerek yoktur</a:t>
            </a:r>
            <a:r>
              <a:rPr lang="tr-TR" dirty="0"/>
              <a:t>:</a:t>
            </a:r>
            <a:endParaRPr lang="en-US" dirty="0"/>
          </a:p>
          <a:p>
            <a:pPr marL="0" indent="0">
              <a:buNone/>
            </a:pPr>
            <a:r>
              <a:rPr lang="tr-TR" dirty="0" smtClean="0"/>
              <a:t>	- Paketin </a:t>
            </a:r>
            <a:r>
              <a:rPr lang="tr-TR" dirty="0"/>
              <a:t>içerisinde bedelsiz armağan varsa</a:t>
            </a:r>
            <a:endParaRPr lang="en-US" dirty="0"/>
          </a:p>
          <a:p>
            <a:pPr marL="0" indent="0">
              <a:buNone/>
            </a:pPr>
            <a:r>
              <a:rPr lang="tr-TR" dirty="0" smtClean="0"/>
              <a:t>	- Paketin </a:t>
            </a:r>
            <a:r>
              <a:rPr lang="tr-TR" dirty="0"/>
              <a:t>içinde hediye kuponu ya da çekiliş kuponu gibi bir promosyon varsa</a:t>
            </a:r>
            <a:endParaRPr lang="en-US" dirty="0"/>
          </a:p>
          <a:p>
            <a:pPr marL="0" indent="0">
              <a:buNone/>
            </a:pPr>
            <a:r>
              <a:rPr lang="tr-TR" dirty="0" smtClean="0"/>
              <a:t>	- Standart </a:t>
            </a:r>
            <a:r>
              <a:rPr lang="tr-TR" dirty="0"/>
              <a:t>ürün paketinin ambalajında ufak-tefek tasarım değişiklikleri </a:t>
            </a:r>
            <a:r>
              <a:rPr lang="tr-TR" dirty="0" smtClean="0"/>
              <a:t>yapılmışsa</a:t>
            </a:r>
            <a:r>
              <a:rPr lang="tr-TR" dirty="0"/>
              <a:t> </a:t>
            </a:r>
            <a:r>
              <a:rPr lang="tr-TR" dirty="0" smtClean="0"/>
              <a:t>(grafik </a:t>
            </a:r>
            <a:r>
              <a:rPr lang="tr-TR" dirty="0"/>
              <a:t>tasarım, renk, desen vb.)</a:t>
            </a:r>
            <a:endParaRPr lang="en-US" dirty="0"/>
          </a:p>
          <a:p>
            <a:pPr marL="0" indent="0">
              <a:buNone/>
            </a:pPr>
            <a:r>
              <a:rPr lang="tr-TR" dirty="0" smtClean="0"/>
              <a:t>	- Standart </a:t>
            </a:r>
            <a:r>
              <a:rPr lang="tr-TR" dirty="0"/>
              <a:t>ürünün karışımında (“içindekiler” kapsamında) önemsiz sayılabilecek türde çok küçük bir değişiklik ya da yenilik varsa</a:t>
            </a:r>
            <a:endParaRPr lang="en-US" dirty="0"/>
          </a:p>
          <a:p>
            <a:pPr marL="0" indent="0">
              <a:buNone/>
            </a:pPr>
            <a:endParaRPr lang="tr-TR" dirty="0" smtClean="0"/>
          </a:p>
          <a:p>
            <a:pPr marL="0" indent="0">
              <a:buNone/>
            </a:pPr>
            <a:r>
              <a:rPr lang="tr-TR" dirty="0"/>
              <a:t>	</a:t>
            </a:r>
            <a:r>
              <a:rPr lang="tr-TR" dirty="0" smtClean="0"/>
              <a:t>Yukarıda </a:t>
            </a:r>
            <a:r>
              <a:rPr lang="tr-TR" dirty="0"/>
              <a:t>belirtilen ilkelere karşın, bir ürünün farklı numara almasını gerektirecek temel kural her zaman geçerlidir.</a:t>
            </a:r>
            <a:endParaRPr lang="en-US" dirty="0"/>
          </a:p>
          <a:p>
            <a:endParaRPr lang="en-US" dirty="0"/>
          </a:p>
        </p:txBody>
      </p:sp>
    </p:spTree>
    <p:extLst>
      <p:ext uri="{BB962C8B-B14F-4D97-AF65-F5344CB8AC3E}">
        <p14:creationId xmlns:p14="http://schemas.microsoft.com/office/powerpoint/2010/main" val="30484375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2.9.4. Ürünün Sahibinin </a:t>
            </a:r>
            <a:r>
              <a:rPr lang="tr-TR" b="1" dirty="0" smtClean="0"/>
              <a:t>Değişmesi</a:t>
            </a:r>
            <a:endParaRPr lang="en-US" dirty="0"/>
          </a:p>
        </p:txBody>
      </p:sp>
      <p:sp>
        <p:nvSpPr>
          <p:cNvPr id="3" name="İçerik Yer Tutucusu 2"/>
          <p:cNvSpPr>
            <a:spLocks noGrp="1"/>
          </p:cNvSpPr>
          <p:nvPr>
            <p:ph idx="1"/>
          </p:nvPr>
        </p:nvSpPr>
        <p:spPr/>
        <p:txBody>
          <a:bodyPr/>
          <a:lstStyle/>
          <a:p>
            <a:r>
              <a:rPr lang="tr-TR" dirty="0"/>
              <a:t>Ürüne EAN-UCC numarası veren firmanın el değiştirmesi ya da kapanması durumunda ya da ürünün bir firmadan diğerine el değiştirmesi durumunda, ürün piyasada değişmeden kaldığı sürece ürünün numarası değişmez ancak ürünün sahibinin değişmesinden ötürü ürünün paketi üzerinde değişiklik yapılıyorsa ürünün EAN-UCC </a:t>
            </a:r>
            <a:r>
              <a:rPr lang="tr-TR" dirty="0" err="1"/>
              <a:t>nıumarası</a:t>
            </a:r>
            <a:r>
              <a:rPr lang="tr-TR" dirty="0"/>
              <a:t> da değişmelidir.</a:t>
            </a:r>
            <a:endParaRPr lang="en-US" dirty="0"/>
          </a:p>
          <a:p>
            <a:r>
              <a:rPr lang="tr-TR" dirty="0" smtClean="0"/>
              <a:t>Ürünün </a:t>
            </a:r>
            <a:r>
              <a:rPr lang="tr-TR" dirty="0"/>
              <a:t>EAN-UCC numarası değiştiğinde eski numara, ürünün eski sahibinin denetiminde kalır. Bu gibi değişikliklerde dağıtım kanalının hem ürünün eski sahibi hem de yeni sahibi tarafından bilgilendirilmesi gerekir</a:t>
            </a:r>
            <a:r>
              <a:rPr lang="tr-TR" dirty="0" smtClean="0"/>
              <a:t>.</a:t>
            </a:r>
            <a:endParaRPr lang="en-US" dirty="0"/>
          </a:p>
        </p:txBody>
      </p:sp>
    </p:spTree>
    <p:extLst>
      <p:ext uri="{BB962C8B-B14F-4D97-AF65-F5344CB8AC3E}">
        <p14:creationId xmlns:p14="http://schemas.microsoft.com/office/powerpoint/2010/main" val="41058602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2.9.5. Piyasadan Çekilen Ürünler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Bir ürünün piyasadan çekilmesine karar verildiğinde bu ürünün numarası </a:t>
            </a:r>
            <a:r>
              <a:rPr lang="tr-TR" b="1" dirty="0"/>
              <a:t>4 yıl (48 ay) boyunca </a:t>
            </a:r>
            <a:r>
              <a:rPr lang="tr-TR" dirty="0"/>
              <a:t>başka bir ürün için kullanılamaz. Bu süre tamamlandıktan sonra aynı numara başka bir ticari ürün için kullanılabilir.</a:t>
            </a:r>
            <a:endParaRPr lang="en-US" dirty="0"/>
          </a:p>
          <a:p>
            <a:r>
              <a:rPr lang="tr-TR" dirty="0" smtClean="0"/>
              <a:t>Numaranın </a:t>
            </a:r>
            <a:r>
              <a:rPr lang="tr-TR" dirty="0"/>
              <a:t>kullanılamayacağı 4 yıllık süre, ürünün dağıtım kanalına sunulduğu son tarihten başlayarak hesaplanır. </a:t>
            </a:r>
            <a:r>
              <a:rPr lang="tr-TR" dirty="0" err="1"/>
              <a:t>Tesktil</a:t>
            </a:r>
            <a:r>
              <a:rPr lang="tr-TR" dirty="0"/>
              <a:t> ürünlerinde ise bir ürüne verilen numara </a:t>
            </a:r>
            <a:r>
              <a:rPr lang="tr-TR" b="1" dirty="0"/>
              <a:t>30 ay </a:t>
            </a:r>
            <a:r>
              <a:rPr lang="tr-TR" dirty="0"/>
              <a:t>sonra yeniden kullanılabilir.</a:t>
            </a:r>
            <a:endParaRPr lang="en-US" dirty="0"/>
          </a:p>
          <a:p>
            <a:endParaRPr lang="en-US" dirty="0"/>
          </a:p>
        </p:txBody>
      </p:sp>
    </p:spTree>
    <p:extLst>
      <p:ext uri="{BB962C8B-B14F-4D97-AF65-F5344CB8AC3E}">
        <p14:creationId xmlns:p14="http://schemas.microsoft.com/office/powerpoint/2010/main" val="4219820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1.3. Barkod Sisteminin Faydaları</a:t>
            </a:r>
            <a:r>
              <a:rPr lang="en-US" dirty="0"/>
              <a:t/>
            </a:r>
            <a:br>
              <a:rPr lang="en-US" dirty="0"/>
            </a:br>
            <a:endParaRPr lang="en-US" dirty="0"/>
          </a:p>
        </p:txBody>
      </p:sp>
      <p:sp>
        <p:nvSpPr>
          <p:cNvPr id="3" name="İçerik Yer Tutucusu 2"/>
          <p:cNvSpPr>
            <a:spLocks noGrp="1"/>
          </p:cNvSpPr>
          <p:nvPr>
            <p:ph idx="1"/>
          </p:nvPr>
        </p:nvSpPr>
        <p:spPr>
          <a:xfrm>
            <a:off x="339273" y="1725769"/>
            <a:ext cx="9272789" cy="4650444"/>
          </a:xfrm>
        </p:spPr>
        <p:txBody>
          <a:bodyPr/>
          <a:lstStyle/>
          <a:p>
            <a:pPr marL="0" indent="0">
              <a:buNone/>
            </a:pPr>
            <a:r>
              <a:rPr lang="tr-TR" b="1" dirty="0" smtClean="0"/>
              <a:t>	</a:t>
            </a:r>
            <a:r>
              <a:rPr lang="tr-TR" b="1" u="sng" dirty="0" smtClean="0"/>
              <a:t>Doğruluk</a:t>
            </a:r>
            <a:r>
              <a:rPr lang="tr-TR" b="1" dirty="0"/>
              <a:t>: </a:t>
            </a:r>
            <a:r>
              <a:rPr lang="tr-TR" dirty="0"/>
              <a:t>En doğru bilgiyi almanızı sağlar, kullanıcı hatalarını ortadan </a:t>
            </a:r>
            <a:r>
              <a:rPr lang="tr-TR" dirty="0" smtClean="0"/>
              <a:t>kaldırır.</a:t>
            </a:r>
            <a:r>
              <a:rPr lang="tr-TR" dirty="0"/>
              <a:t> </a:t>
            </a:r>
            <a:r>
              <a:rPr lang="tr-TR" dirty="0" smtClean="0"/>
              <a:t>	Benzer </a:t>
            </a:r>
            <a:r>
              <a:rPr lang="tr-TR" dirty="0"/>
              <a:t>ürünler veya benzer kodlara sahip ürünler arasındaki karışıklığı önler.</a:t>
            </a:r>
            <a:endParaRPr lang="en-US" dirty="0"/>
          </a:p>
          <a:p>
            <a:pPr marL="0" indent="0">
              <a:buNone/>
            </a:pPr>
            <a:r>
              <a:rPr lang="tr-TR" b="1" dirty="0" smtClean="0"/>
              <a:t>	</a:t>
            </a:r>
            <a:r>
              <a:rPr lang="tr-TR" b="1" u="sng" dirty="0" smtClean="0"/>
              <a:t>Hız</a:t>
            </a:r>
            <a:r>
              <a:rPr lang="tr-TR" b="1" dirty="0"/>
              <a:t>: </a:t>
            </a:r>
            <a:r>
              <a:rPr lang="tr-TR" dirty="0"/>
              <a:t>Hızlı veri girişinin iki önemli faydası </a:t>
            </a:r>
            <a:r>
              <a:rPr lang="tr-TR" dirty="0" smtClean="0"/>
              <a:t>vardır.</a:t>
            </a:r>
            <a:endParaRPr lang="tr-TR" dirty="0"/>
          </a:p>
          <a:p>
            <a:pPr marL="0" indent="0">
              <a:buNone/>
            </a:pPr>
            <a:r>
              <a:rPr lang="tr-TR" dirty="0"/>
              <a:t>	</a:t>
            </a:r>
            <a:r>
              <a:rPr lang="tr-TR" dirty="0" smtClean="0"/>
              <a:t>	- İstenen </a:t>
            </a:r>
            <a:r>
              <a:rPr lang="tr-TR" dirty="0"/>
              <a:t>bilgi, elle toplanacak bilginin çok çok üstünde bir hızla ve doğru bir </a:t>
            </a:r>
            <a:r>
              <a:rPr lang="tr-TR" dirty="0" smtClean="0"/>
              <a:t>		  şekilde </a:t>
            </a:r>
            <a:r>
              <a:rPr lang="tr-TR" dirty="0"/>
              <a:t>toplanır.</a:t>
            </a:r>
            <a:endParaRPr lang="en-US" dirty="0"/>
          </a:p>
          <a:p>
            <a:pPr marL="0" indent="0">
              <a:buNone/>
            </a:pPr>
            <a:r>
              <a:rPr lang="tr-TR" dirty="0"/>
              <a:t>	</a:t>
            </a:r>
            <a:r>
              <a:rPr lang="tr-TR" dirty="0" smtClean="0"/>
              <a:t>	- Toplanan </a:t>
            </a:r>
            <a:r>
              <a:rPr lang="tr-TR" dirty="0"/>
              <a:t>bu doğru bilgiler, bilgisayar ortamında olduğu için yine çok </a:t>
            </a:r>
            <a:r>
              <a:rPr lang="tr-TR" dirty="0" smtClean="0"/>
              <a:t>hızlı</a:t>
            </a:r>
            <a:r>
              <a:rPr lang="tr-TR" dirty="0"/>
              <a:t> </a:t>
            </a:r>
            <a:r>
              <a:rPr lang="tr-TR" dirty="0" smtClean="0"/>
              <a:t>bir  		  şekilde  </a:t>
            </a:r>
            <a:r>
              <a:rPr lang="tr-TR" dirty="0"/>
              <a:t>bu  bilgileri  işleyebilecek,  değerlendirebilecek  kişilere  veya </a:t>
            </a:r>
            <a:r>
              <a:rPr lang="tr-TR" dirty="0" smtClean="0"/>
              <a:t>			  ortama </a:t>
            </a:r>
            <a:r>
              <a:rPr lang="tr-TR" dirty="0"/>
              <a:t>ulaşır</a:t>
            </a:r>
            <a:r>
              <a:rPr lang="tr-TR" dirty="0" smtClean="0"/>
              <a:t>.</a:t>
            </a:r>
          </a:p>
          <a:p>
            <a:pPr marL="0" indent="0">
              <a:buNone/>
            </a:pPr>
            <a:r>
              <a:rPr lang="tr-TR" b="1" dirty="0" smtClean="0"/>
              <a:t>	</a:t>
            </a:r>
            <a:r>
              <a:rPr lang="tr-TR" b="1" u="sng" dirty="0" smtClean="0"/>
              <a:t>Maliyet</a:t>
            </a:r>
            <a:r>
              <a:rPr lang="tr-TR" b="1" dirty="0"/>
              <a:t>: </a:t>
            </a:r>
            <a:r>
              <a:rPr lang="tr-TR" dirty="0"/>
              <a:t>Doğruluğun artması ve veri giriş hızının yükselmesi ile işçilik maliyeti </a:t>
            </a:r>
            <a:r>
              <a:rPr lang="tr-TR" dirty="0" smtClean="0"/>
              <a:t>		düşecek </a:t>
            </a:r>
            <a:r>
              <a:rPr lang="tr-TR" dirty="0"/>
              <a:t>sistem daha ekonomik olacaktır.</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61564878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2.10. Taşıma Birimlerinin Tanımlanması</a:t>
            </a:r>
            <a:r>
              <a:rPr lang="en-US" dirty="0"/>
              <a:t/>
            </a:r>
            <a:br>
              <a:rPr lang="en-US" dirty="0"/>
            </a:br>
            <a:endParaRPr lang="en-US" dirty="0"/>
          </a:p>
        </p:txBody>
      </p:sp>
      <p:sp>
        <p:nvSpPr>
          <p:cNvPr id="3" name="İçerik Yer Tutucusu 2"/>
          <p:cNvSpPr>
            <a:spLocks noGrp="1"/>
          </p:cNvSpPr>
          <p:nvPr>
            <p:ph idx="1"/>
          </p:nvPr>
        </p:nvSpPr>
        <p:spPr>
          <a:xfrm>
            <a:off x="677334" y="1532587"/>
            <a:ext cx="8596668" cy="4508776"/>
          </a:xfrm>
        </p:spPr>
        <p:txBody>
          <a:bodyPr>
            <a:normAutofit lnSpcReduction="10000"/>
          </a:bodyPr>
          <a:lstStyle/>
          <a:p>
            <a:r>
              <a:rPr lang="tr-TR" dirty="0"/>
              <a:t>Taşıma birimleri, tedarik zinciri içinde ticari ürünün taşınması ve/veya depolanması amacıyla kullanılan kaplar ya da paketleme birimleridir (kutu, kasa, palet, varil, çuval, torba vb.). Bir taşıma biriminin içinde herhangi bir ticari ürün ya da birden çok ticari ürün bulunabilir.</a:t>
            </a:r>
            <a:endParaRPr lang="en-US" dirty="0"/>
          </a:p>
          <a:p>
            <a:r>
              <a:rPr lang="tr-TR" dirty="0" smtClean="0"/>
              <a:t>EAN-UCC </a:t>
            </a:r>
            <a:r>
              <a:rPr lang="tr-TR" dirty="0"/>
              <a:t>Sisteminde taşıma birimleri </a:t>
            </a:r>
            <a:r>
              <a:rPr lang="tr-TR" b="1" dirty="0"/>
              <a:t>SSCC </a:t>
            </a:r>
            <a:r>
              <a:rPr lang="tr-TR" dirty="0"/>
              <a:t>(</a:t>
            </a:r>
            <a:r>
              <a:rPr lang="tr-TR" dirty="0" err="1"/>
              <a:t>Serial</a:t>
            </a:r>
            <a:r>
              <a:rPr lang="tr-TR" dirty="0"/>
              <a:t> </a:t>
            </a:r>
            <a:r>
              <a:rPr lang="tr-TR" dirty="0" err="1"/>
              <a:t>Shipping</a:t>
            </a:r>
            <a:r>
              <a:rPr lang="tr-TR" dirty="0"/>
              <a:t> </a:t>
            </a:r>
            <a:r>
              <a:rPr lang="tr-TR" dirty="0" err="1"/>
              <a:t>Container</a:t>
            </a:r>
            <a:r>
              <a:rPr lang="tr-TR" dirty="0"/>
              <a:t> </a:t>
            </a:r>
            <a:r>
              <a:rPr lang="tr-TR" dirty="0" err="1"/>
              <a:t>Code</a:t>
            </a:r>
            <a:r>
              <a:rPr lang="tr-TR" dirty="0"/>
              <a:t>) numarası kullanılarak tanımlanır ve numaralandırılır. SSCC, taşıma birimi üzerinde, </a:t>
            </a:r>
            <a:r>
              <a:rPr lang="tr-TR" b="1" dirty="0"/>
              <a:t>UCC/EAN-128 (Uygulama Tanımlayıcı 00) barkod alfabesi </a:t>
            </a:r>
            <a:r>
              <a:rPr lang="tr-TR" dirty="0"/>
              <a:t>ile simgelenir.</a:t>
            </a:r>
            <a:endParaRPr lang="en-US" dirty="0"/>
          </a:p>
          <a:p>
            <a:r>
              <a:rPr lang="tr-TR" dirty="0" smtClean="0"/>
              <a:t>Taşıma </a:t>
            </a:r>
            <a:r>
              <a:rPr lang="tr-TR" dirty="0"/>
              <a:t>birimlerinin  tanımlanması  ve  numaralanması,  lojistik  işlemlere  (taşıma, sevkiyat, dağıtım, depolama işlemlerinin tümü) büyük kolaylıklar getirmekte, lojistik işlemlerindeki otomasyon uygulamalarına hız ve doğruluk kazandırarak verimliliği artırmaktadır. Örneğin; taşıma birimleri için kullanılan SSCC numaraları, taşıma biriminin üzerinde barkod olarak yer aldığı gibi birbirleriyle elektronik ticaret yapan taraflar arasındaki elektronik veri değişimi ortamındaki kayıtlarda da yer almakta, böylece aynı SSCC lojistik işlemleri ile elektronik ortamdaki işlemler arasında bir bağ oluşturmaktadır.</a:t>
            </a:r>
            <a:endParaRPr lang="en-US" dirty="0"/>
          </a:p>
          <a:p>
            <a:endParaRPr lang="en-US" dirty="0"/>
          </a:p>
        </p:txBody>
      </p:sp>
    </p:spTree>
    <p:extLst>
      <p:ext uri="{BB962C8B-B14F-4D97-AF65-F5344CB8AC3E}">
        <p14:creationId xmlns:p14="http://schemas.microsoft.com/office/powerpoint/2010/main" val="160149634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71" y="1139088"/>
            <a:ext cx="3319574" cy="411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6"/>
          <p:cNvSpPr txBox="1"/>
          <p:nvPr/>
        </p:nvSpPr>
        <p:spPr>
          <a:xfrm>
            <a:off x="610071" y="5370491"/>
            <a:ext cx="3319574" cy="307777"/>
          </a:xfrm>
          <a:prstGeom prst="rect">
            <a:avLst/>
          </a:prstGeom>
          <a:noFill/>
        </p:spPr>
        <p:txBody>
          <a:bodyPr wrap="square" rtlCol="0">
            <a:spAutoFit/>
          </a:bodyPr>
          <a:lstStyle/>
          <a:p>
            <a:r>
              <a:rPr lang="tr-TR" sz="1400" b="1" dirty="0" smtClean="0"/>
              <a:t>EAN/UCC </a:t>
            </a:r>
            <a:r>
              <a:rPr lang="tr-TR" sz="1400" b="1" dirty="0"/>
              <a:t>Lojistik taşıma birim </a:t>
            </a:r>
            <a:r>
              <a:rPr lang="tr-TR" sz="1400" b="1" dirty="0" smtClean="0"/>
              <a:t>etiketi</a:t>
            </a:r>
            <a:endParaRPr lang="en-US" sz="1400" dirty="0"/>
          </a:p>
        </p:txBody>
      </p:sp>
      <p:sp>
        <p:nvSpPr>
          <p:cNvPr id="9" name="Metin kutusu 8"/>
          <p:cNvSpPr txBox="1"/>
          <p:nvPr/>
        </p:nvSpPr>
        <p:spPr>
          <a:xfrm>
            <a:off x="4494728" y="1287887"/>
            <a:ext cx="5306096" cy="3693319"/>
          </a:xfrm>
          <a:prstGeom prst="rect">
            <a:avLst/>
          </a:prstGeom>
          <a:noFill/>
        </p:spPr>
        <p:txBody>
          <a:bodyPr wrap="square" rtlCol="0">
            <a:spAutoFit/>
          </a:bodyPr>
          <a:lstStyle/>
          <a:p>
            <a:pPr algn="ctr"/>
            <a:r>
              <a:rPr lang="tr-TR" dirty="0"/>
              <a:t>Uygulama  tanımlayıcısı  (00)  olan  SSCC,  taşıma  birimlerinin  </a:t>
            </a:r>
            <a:r>
              <a:rPr lang="tr-TR" b="1" dirty="0"/>
              <a:t>tek  </a:t>
            </a:r>
            <a:r>
              <a:rPr lang="tr-TR" dirty="0"/>
              <a:t>olarak tanımlanmasında kullanılır. Her bir taşıma birimine, taşıma biriminin bütün ömrü boyunca (üretildiği ilk andan başlayarak, artık kullanılmaz hâle gelinceye dek) tanınmasını sağlayan bir </a:t>
            </a:r>
            <a:r>
              <a:rPr lang="tr-TR" b="1" dirty="0"/>
              <a:t>seri numarası </a:t>
            </a:r>
            <a:r>
              <a:rPr lang="tr-TR" dirty="0"/>
              <a:t>verilir. SSCC her bir taşıma birimi için </a:t>
            </a:r>
            <a:r>
              <a:rPr lang="tr-TR" b="1" dirty="0"/>
              <a:t>farklı </a:t>
            </a:r>
            <a:r>
              <a:rPr lang="tr-TR" dirty="0"/>
              <a:t>bir seri numarası içerir. Birden çok taşıma birimi hep aynı çeşit ürün içerse de her bir taşıma birimine farklı bir SSCC numarası, dolayısıyla seri numarası verilir.</a:t>
            </a:r>
            <a:endParaRPr lang="en-US" dirty="0"/>
          </a:p>
          <a:p>
            <a:r>
              <a:rPr lang="tr-TR" dirty="0"/>
              <a:t/>
            </a:r>
            <a:br>
              <a:rPr lang="tr-TR" dirty="0"/>
            </a:br>
            <a:endParaRPr lang="en-US" dirty="0"/>
          </a:p>
        </p:txBody>
      </p:sp>
    </p:spTree>
    <p:extLst>
      <p:ext uri="{BB962C8B-B14F-4D97-AF65-F5344CB8AC3E}">
        <p14:creationId xmlns:p14="http://schemas.microsoft.com/office/powerpoint/2010/main" val="359404994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616" y="302563"/>
            <a:ext cx="6544922" cy="155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774736" y="1854557"/>
            <a:ext cx="2266681" cy="369332"/>
          </a:xfrm>
          <a:prstGeom prst="rect">
            <a:avLst/>
          </a:prstGeom>
          <a:noFill/>
        </p:spPr>
        <p:txBody>
          <a:bodyPr wrap="square" rtlCol="0">
            <a:spAutoFit/>
          </a:bodyPr>
          <a:lstStyle/>
          <a:p>
            <a:pPr algn="ctr"/>
            <a:r>
              <a:rPr lang="tr-TR" b="1" dirty="0" smtClean="0"/>
              <a:t>SSCC </a:t>
            </a:r>
            <a:r>
              <a:rPr lang="tr-TR" b="1" dirty="0"/>
              <a:t>barkod örneği</a:t>
            </a:r>
            <a:endParaRPr lang="en-US" dirty="0"/>
          </a:p>
        </p:txBody>
      </p:sp>
      <p:sp>
        <p:nvSpPr>
          <p:cNvPr id="5" name="Metin kutusu 4"/>
          <p:cNvSpPr txBox="1"/>
          <p:nvPr/>
        </p:nvSpPr>
        <p:spPr>
          <a:xfrm>
            <a:off x="297439" y="2223889"/>
            <a:ext cx="9221273" cy="1477328"/>
          </a:xfrm>
          <a:prstGeom prst="rect">
            <a:avLst/>
          </a:prstGeom>
          <a:noFill/>
        </p:spPr>
        <p:txBody>
          <a:bodyPr wrap="square" rtlCol="0">
            <a:spAutoFit/>
          </a:bodyPr>
          <a:lstStyle/>
          <a:p>
            <a:r>
              <a:rPr lang="tr-TR" dirty="0"/>
              <a:t>SSCC numarası, taşıma biriminin bilgisayar ortamındaki tanımı ve özelliklerine ilişkin bilgilerine erişmek üzere bir </a:t>
            </a:r>
            <a:r>
              <a:rPr lang="tr-TR" b="1" dirty="0"/>
              <a:t>erişim anahtarı </a:t>
            </a:r>
            <a:r>
              <a:rPr lang="tr-TR" dirty="0"/>
              <a:t>olarak kullanılır. Bu bilgi öğelerinin bir kısmı taşıma biriminin üzerinde gözle görülür biçimde de yazdığı gibi EVD kayıtlarında da standart veri alanları olarak yer alır. (Örnek: Ağırlık, gideceği adres, son kullanma tarihi, içerdiği paket sayısı vb</a:t>
            </a:r>
            <a:r>
              <a:rPr lang="tr-TR" dirty="0" smtClean="0"/>
              <a:t>.)</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517" y="3982190"/>
            <a:ext cx="8281116" cy="10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6"/>
          <p:cNvSpPr txBox="1"/>
          <p:nvPr/>
        </p:nvSpPr>
        <p:spPr>
          <a:xfrm>
            <a:off x="3478520" y="5036364"/>
            <a:ext cx="2859110" cy="369332"/>
          </a:xfrm>
          <a:prstGeom prst="rect">
            <a:avLst/>
          </a:prstGeom>
          <a:noFill/>
        </p:spPr>
        <p:txBody>
          <a:bodyPr wrap="square" rtlCol="0">
            <a:spAutoFit/>
          </a:bodyPr>
          <a:lstStyle/>
          <a:p>
            <a:r>
              <a:rPr lang="tr-TR" b="1" dirty="0" smtClean="0"/>
              <a:t>18 </a:t>
            </a:r>
            <a:r>
              <a:rPr lang="tr-TR" b="1" dirty="0"/>
              <a:t>basamaklı SSCC </a:t>
            </a:r>
            <a:r>
              <a:rPr lang="tr-TR" b="1" dirty="0" smtClean="0"/>
              <a:t>yapısı</a:t>
            </a:r>
            <a:endParaRPr lang="en-US" dirty="0"/>
          </a:p>
        </p:txBody>
      </p:sp>
    </p:spTree>
    <p:extLst>
      <p:ext uri="{BB962C8B-B14F-4D97-AF65-F5344CB8AC3E}">
        <p14:creationId xmlns:p14="http://schemas.microsoft.com/office/powerpoint/2010/main" val="262841126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4151" y="177242"/>
            <a:ext cx="8595455" cy="2488685"/>
          </a:xfrm>
        </p:spPr>
        <p:txBody>
          <a:bodyPr/>
          <a:lstStyle/>
          <a:p>
            <a:pPr marL="0" indent="0">
              <a:buNone/>
            </a:pPr>
            <a:r>
              <a:rPr lang="tr-TR" b="1" dirty="0" smtClean="0"/>
              <a:t>	</a:t>
            </a:r>
            <a:r>
              <a:rPr lang="tr-TR" b="1" u="sng" dirty="0" smtClean="0"/>
              <a:t>Uzatma   </a:t>
            </a:r>
            <a:r>
              <a:rPr lang="tr-TR" b="1" u="sng" dirty="0"/>
              <a:t>basamağı   (</a:t>
            </a:r>
            <a:r>
              <a:rPr lang="tr-TR" b="1" u="sng" dirty="0" err="1"/>
              <a:t>extension</a:t>
            </a:r>
            <a:r>
              <a:rPr lang="tr-TR" b="1" u="sng" dirty="0"/>
              <a:t>   </a:t>
            </a:r>
            <a:r>
              <a:rPr lang="tr-TR" b="1" u="sng" dirty="0" err="1"/>
              <a:t>digit</a:t>
            </a:r>
            <a:r>
              <a:rPr lang="tr-TR" b="1" u="sng" dirty="0"/>
              <a:t>):   </a:t>
            </a:r>
            <a:r>
              <a:rPr lang="tr-TR" dirty="0" err="1"/>
              <a:t>SSCC’yi</a:t>
            </a:r>
            <a:r>
              <a:rPr lang="tr-TR" dirty="0"/>
              <a:t>   oluşturan   firmanın   iç gereksinimlerine göre verilir. Genellikle taşıma biriminin tipini (konteyner, palet, varil, kasa </a:t>
            </a:r>
            <a:r>
              <a:rPr lang="tr-TR" dirty="0" err="1"/>
              <a:t>vb</a:t>
            </a:r>
            <a:r>
              <a:rPr lang="tr-TR" dirty="0"/>
              <a:t>) tanımlamak için kullanılır.</a:t>
            </a:r>
            <a:endParaRPr lang="en-US" dirty="0"/>
          </a:p>
          <a:p>
            <a:pPr marL="0" indent="0">
              <a:buNone/>
            </a:pPr>
            <a:r>
              <a:rPr lang="tr-TR" b="1" dirty="0" smtClean="0"/>
              <a:t>	</a:t>
            </a:r>
            <a:r>
              <a:rPr lang="tr-TR" b="1" u="sng" dirty="0" smtClean="0"/>
              <a:t>EAN/UCC </a:t>
            </a:r>
            <a:r>
              <a:rPr lang="tr-TR" b="1" u="sng" dirty="0"/>
              <a:t>firma numarası: </a:t>
            </a:r>
            <a:r>
              <a:rPr lang="tr-TR" dirty="0"/>
              <a:t>Taşıma birimini üreten firmaya EAN </a:t>
            </a:r>
            <a:r>
              <a:rPr lang="tr-TR" dirty="0" smtClean="0"/>
              <a:t>Numaralama</a:t>
            </a:r>
            <a:r>
              <a:rPr lang="tr-TR" dirty="0"/>
              <a:t> </a:t>
            </a:r>
            <a:r>
              <a:rPr lang="tr-TR" dirty="0" smtClean="0"/>
              <a:t>Organizasyonunun </a:t>
            </a:r>
            <a:r>
              <a:rPr lang="tr-TR" dirty="0"/>
              <a:t>verdiği firma numarasıdır.</a:t>
            </a:r>
            <a:endParaRPr lang="en-US" dirty="0"/>
          </a:p>
          <a:p>
            <a:pPr marL="0" indent="0">
              <a:buNone/>
            </a:pPr>
            <a:r>
              <a:rPr lang="tr-TR" b="1" dirty="0" smtClean="0"/>
              <a:t>	</a:t>
            </a:r>
            <a:r>
              <a:rPr lang="tr-TR" b="1" u="sng" dirty="0" smtClean="0"/>
              <a:t>Taşıma  </a:t>
            </a:r>
            <a:r>
              <a:rPr lang="tr-TR" b="1" u="sng" dirty="0"/>
              <a:t>biriminin  seri  numarası:  </a:t>
            </a:r>
            <a:r>
              <a:rPr lang="tr-TR" dirty="0"/>
              <a:t>Taşıma  birimini  üreten  firmanın  taşıma birimine verdiği ve taşıma birimini diğerlerinden ayıran seri numarasıdır.</a:t>
            </a:r>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58" y="2665927"/>
            <a:ext cx="7565145" cy="33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1304582" y="6168980"/>
            <a:ext cx="5306096" cy="369332"/>
          </a:xfrm>
          <a:prstGeom prst="rect">
            <a:avLst/>
          </a:prstGeom>
          <a:noFill/>
        </p:spPr>
        <p:txBody>
          <a:bodyPr wrap="square" rtlCol="0">
            <a:spAutoFit/>
          </a:bodyPr>
          <a:lstStyle/>
          <a:p>
            <a:r>
              <a:rPr lang="tr-TR" b="1" dirty="0" smtClean="0"/>
              <a:t>SSCC </a:t>
            </a:r>
            <a:r>
              <a:rPr lang="tr-TR" b="1" dirty="0"/>
              <a:t>numarası taşıyan taşıma birimi ve </a:t>
            </a:r>
            <a:r>
              <a:rPr lang="tr-TR" b="1" dirty="0" smtClean="0"/>
              <a:t>barkodu</a:t>
            </a:r>
            <a:endParaRPr lang="en-US" dirty="0"/>
          </a:p>
        </p:txBody>
      </p:sp>
      <p:sp>
        <p:nvSpPr>
          <p:cNvPr id="5" name="Metin kutusu 4"/>
          <p:cNvSpPr txBox="1"/>
          <p:nvPr/>
        </p:nvSpPr>
        <p:spPr>
          <a:xfrm>
            <a:off x="8062175" y="2834326"/>
            <a:ext cx="3889420" cy="3139321"/>
          </a:xfrm>
          <a:prstGeom prst="rect">
            <a:avLst/>
          </a:prstGeom>
          <a:noFill/>
        </p:spPr>
        <p:txBody>
          <a:bodyPr wrap="square" rtlCol="0">
            <a:spAutoFit/>
          </a:bodyPr>
          <a:lstStyle/>
          <a:p>
            <a:pPr algn="ctr"/>
            <a:r>
              <a:rPr lang="tr-TR" dirty="0"/>
              <a:t>SSCC  numarasının  barkodu,  EAN/UCC-128  barkod  alfabesi  kullanılarak  basılır;</a:t>
            </a:r>
            <a:endParaRPr lang="en-US" dirty="0"/>
          </a:p>
          <a:p>
            <a:pPr algn="ctr"/>
            <a:r>
              <a:rPr lang="tr-TR" dirty="0"/>
              <a:t>uygulama tanımlayıcısı (00)’</a:t>
            </a:r>
            <a:r>
              <a:rPr lang="tr-TR" dirty="0" err="1"/>
              <a:t>dır</a:t>
            </a:r>
            <a:r>
              <a:rPr lang="tr-TR" dirty="0"/>
              <a:t>. Uygulama tanımlayıcısı (00</a:t>
            </a:r>
            <a:r>
              <a:rPr lang="tr-TR" dirty="0" smtClean="0"/>
              <a:t>), kendisini </a:t>
            </a:r>
            <a:r>
              <a:rPr lang="tr-TR" dirty="0"/>
              <a:t>izleyen veri alanının</a:t>
            </a:r>
            <a:endParaRPr lang="en-US" dirty="0"/>
          </a:p>
          <a:p>
            <a:pPr algn="ctr"/>
            <a:r>
              <a:rPr lang="tr-TR" dirty="0"/>
              <a:t>18 basamaklı sabit uzunlukta SSCC olduğunu belirtir. Taşıma birimleri üzerinde yer </a:t>
            </a:r>
            <a:r>
              <a:rPr lang="tr-TR" dirty="0" smtClean="0"/>
              <a:t>alan</a:t>
            </a:r>
            <a:r>
              <a:rPr lang="tr-TR" dirty="0"/>
              <a:t> </a:t>
            </a:r>
            <a:r>
              <a:rPr lang="tr-TR" dirty="0" smtClean="0"/>
              <a:t>EAN-UCC </a:t>
            </a:r>
            <a:r>
              <a:rPr lang="tr-TR" dirty="0"/>
              <a:t>lojistik etiketinde </a:t>
            </a:r>
            <a:r>
              <a:rPr lang="tr-TR" b="1" dirty="0"/>
              <a:t>SSCC numarasının bulunması zorunludur</a:t>
            </a:r>
            <a:r>
              <a:rPr lang="tr-TR" b="1" dirty="0" smtClean="0"/>
              <a:t>.</a:t>
            </a:r>
            <a:endParaRPr lang="en-US" dirty="0"/>
          </a:p>
        </p:txBody>
      </p:sp>
    </p:spTree>
    <p:extLst>
      <p:ext uri="{BB962C8B-B14F-4D97-AF65-F5344CB8AC3E}">
        <p14:creationId xmlns:p14="http://schemas.microsoft.com/office/powerpoint/2010/main" val="8687443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2.11. Yerlerin (</a:t>
            </a:r>
            <a:r>
              <a:rPr lang="tr-TR" b="1" dirty="0" err="1"/>
              <a:t>Lokasyonların</a:t>
            </a:r>
            <a:r>
              <a:rPr lang="tr-TR" b="1" dirty="0"/>
              <a:t>) </a:t>
            </a:r>
            <a:r>
              <a:rPr lang="tr-TR" b="1" dirty="0" smtClean="0"/>
              <a:t>Tanımlanması</a:t>
            </a:r>
            <a:endParaRPr lang="en-US" dirty="0"/>
          </a:p>
        </p:txBody>
      </p:sp>
      <p:sp>
        <p:nvSpPr>
          <p:cNvPr id="3" name="İçerik Yer Tutucusu 2"/>
          <p:cNvSpPr>
            <a:spLocks noGrp="1"/>
          </p:cNvSpPr>
          <p:nvPr>
            <p:ph idx="1"/>
          </p:nvPr>
        </p:nvSpPr>
        <p:spPr/>
        <p:txBody>
          <a:bodyPr>
            <a:normAutofit/>
          </a:bodyPr>
          <a:lstStyle/>
          <a:p>
            <a:r>
              <a:rPr lang="tr-TR" dirty="0"/>
              <a:t>EAN-UCC Sisteminde yer numaraları, bir iş ortamındaki ya da </a:t>
            </a:r>
            <a:r>
              <a:rPr lang="tr-TR" dirty="0" err="1"/>
              <a:t>organizsyon</a:t>
            </a:r>
            <a:r>
              <a:rPr lang="tr-TR" dirty="0"/>
              <a:t> içindeki yasal, fonksiyonel ya da fiziksel yerleşim birimini belirtir.</a:t>
            </a:r>
            <a:endParaRPr lang="en-US" dirty="0"/>
          </a:p>
          <a:p>
            <a:pPr marL="0" indent="0">
              <a:buNone/>
            </a:pPr>
            <a:r>
              <a:rPr lang="tr-TR" dirty="0" smtClean="0"/>
              <a:t>	Örneğin</a:t>
            </a:r>
            <a:r>
              <a:rPr lang="tr-TR" dirty="0"/>
              <a:t>:</a:t>
            </a:r>
            <a:endParaRPr lang="en-US" dirty="0"/>
          </a:p>
          <a:p>
            <a:r>
              <a:rPr lang="tr-TR" dirty="0"/>
              <a:t>Yasal yerleşim birimleri: Firmalar (şirketler), şubeler, bankalar</a:t>
            </a:r>
            <a:endParaRPr lang="en-US" dirty="0"/>
          </a:p>
          <a:p>
            <a:r>
              <a:rPr lang="tr-TR" dirty="0" smtClean="0"/>
              <a:t>Fonksiyonel  </a:t>
            </a:r>
            <a:r>
              <a:rPr lang="tr-TR" dirty="0"/>
              <a:t>yerleşim  birimleri:  Organizasyon  içindeki  departmanlardır;  satın alma departmanı, muhasebe departmanı, satış departmanı</a:t>
            </a:r>
            <a:endParaRPr lang="en-US" dirty="0"/>
          </a:p>
          <a:p>
            <a:r>
              <a:rPr lang="tr-TR" dirty="0" smtClean="0"/>
              <a:t>Fiziksel </a:t>
            </a:r>
            <a:r>
              <a:rPr lang="tr-TR" b="1" dirty="0"/>
              <a:t>yerleşim birimleri: </a:t>
            </a:r>
            <a:r>
              <a:rPr lang="tr-TR" dirty="0"/>
              <a:t>Bir yapı içindeki alan/bölümdür; depo, depodaki rampa, tesellüm kapısı, sevkiyat alanı</a:t>
            </a:r>
            <a:endParaRPr lang="en-US" dirty="0"/>
          </a:p>
          <a:p>
            <a:r>
              <a:rPr lang="tr-TR" dirty="0" smtClean="0"/>
              <a:t>EAN-UCC  </a:t>
            </a:r>
            <a:r>
              <a:rPr lang="tr-TR" dirty="0"/>
              <a:t>Sistemi  ile  yukarıda  örneklenen  yerlerin her  birine,  bu  yeri  </a:t>
            </a:r>
            <a:r>
              <a:rPr lang="tr-TR" b="1" dirty="0"/>
              <a:t>tek </a:t>
            </a:r>
            <a:r>
              <a:rPr lang="tr-TR" dirty="0"/>
              <a:t>olarak tanımlayacak bir numara verilir. Bu numara </a:t>
            </a:r>
            <a:r>
              <a:rPr lang="tr-TR" b="1" dirty="0"/>
              <a:t>EAN/UCC GLN </a:t>
            </a:r>
            <a:r>
              <a:rPr lang="tr-TR" dirty="0"/>
              <a:t>(Global </a:t>
            </a:r>
            <a:r>
              <a:rPr lang="tr-TR" dirty="0" err="1"/>
              <a:t>Location</a:t>
            </a:r>
            <a:r>
              <a:rPr lang="tr-TR" dirty="0"/>
              <a:t> </a:t>
            </a:r>
            <a:r>
              <a:rPr lang="tr-TR" dirty="0" err="1"/>
              <a:t>Number</a:t>
            </a:r>
            <a:r>
              <a:rPr lang="tr-TR" dirty="0"/>
              <a:t> – Yer Numarası) olarak adlandırılır.</a:t>
            </a:r>
            <a:endParaRPr lang="en-US" dirty="0"/>
          </a:p>
          <a:p>
            <a:endParaRPr lang="en-US" dirty="0"/>
          </a:p>
        </p:txBody>
      </p:sp>
    </p:spTree>
    <p:extLst>
      <p:ext uri="{BB962C8B-B14F-4D97-AF65-F5344CB8AC3E}">
        <p14:creationId xmlns:p14="http://schemas.microsoft.com/office/powerpoint/2010/main" val="15862786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5362" y="228759"/>
            <a:ext cx="8596668" cy="3338690"/>
          </a:xfrm>
        </p:spPr>
        <p:txBody>
          <a:bodyPr/>
          <a:lstStyle/>
          <a:p>
            <a:r>
              <a:rPr lang="tr-TR" dirty="0"/>
              <a:t>GLN adı verilen yer numaraları, bilgi sistemlerindeki veri tabanlarında tutulan tanımlayıcı  bilgilerine  erişmek için  </a:t>
            </a:r>
            <a:r>
              <a:rPr lang="tr-TR" b="1" dirty="0"/>
              <a:t>erişim  anahtarı </a:t>
            </a:r>
            <a:r>
              <a:rPr lang="tr-TR" dirty="0"/>
              <a:t>olarak kullanılır.  Bilgi  sistemlerinde EAN/UCC </a:t>
            </a:r>
            <a:r>
              <a:rPr lang="tr-TR" dirty="0" err="1"/>
              <a:t>GLN’nin</a:t>
            </a:r>
            <a:r>
              <a:rPr lang="tr-TR" dirty="0"/>
              <a:t> kullanılması ile veri tabanlarında bir yere ilişkin aşağıda örneklenen bilgilere erişilir:</a:t>
            </a:r>
            <a:endParaRPr lang="en-US" dirty="0"/>
          </a:p>
          <a:p>
            <a:pPr marL="0" indent="0">
              <a:buNone/>
            </a:pPr>
            <a:r>
              <a:rPr lang="tr-TR" dirty="0" smtClean="0"/>
              <a:t>		Firmanın </a:t>
            </a:r>
            <a:r>
              <a:rPr lang="tr-TR" dirty="0"/>
              <a:t>yasal adresi</a:t>
            </a:r>
            <a:endParaRPr lang="en-US" dirty="0"/>
          </a:p>
          <a:p>
            <a:pPr marL="0" indent="0">
              <a:buNone/>
            </a:pPr>
            <a:r>
              <a:rPr lang="tr-TR" dirty="0" smtClean="0"/>
              <a:t>		Posta </a:t>
            </a:r>
            <a:r>
              <a:rPr lang="tr-TR" dirty="0"/>
              <a:t>adresi</a:t>
            </a:r>
            <a:endParaRPr lang="en-US" dirty="0"/>
          </a:p>
          <a:p>
            <a:pPr marL="0" indent="0">
              <a:buNone/>
            </a:pPr>
            <a:r>
              <a:rPr lang="tr-TR" dirty="0" smtClean="0"/>
              <a:t>		Teslim </a:t>
            </a:r>
            <a:r>
              <a:rPr lang="tr-TR" dirty="0"/>
              <a:t>adresi</a:t>
            </a:r>
            <a:endParaRPr lang="en-US" dirty="0"/>
          </a:p>
          <a:p>
            <a:pPr marL="0" indent="0">
              <a:buNone/>
            </a:pPr>
            <a:r>
              <a:rPr lang="tr-TR" dirty="0" smtClean="0"/>
              <a:t>		Telefon </a:t>
            </a:r>
            <a:r>
              <a:rPr lang="tr-TR" dirty="0"/>
              <a:t>ve faks numaraları</a:t>
            </a:r>
            <a:endParaRPr lang="en-US" dirty="0"/>
          </a:p>
          <a:p>
            <a:pPr marL="0" indent="0">
              <a:buNone/>
            </a:pPr>
            <a:r>
              <a:rPr lang="tr-TR" dirty="0" smtClean="0"/>
              <a:t>		İlgili </a:t>
            </a:r>
            <a:r>
              <a:rPr lang="tr-TR" dirty="0"/>
              <a:t>kişi</a:t>
            </a:r>
            <a:endParaRPr lang="en-US" dirty="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185" y="3567449"/>
            <a:ext cx="7153021" cy="114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2760500" y="4707738"/>
            <a:ext cx="3786389" cy="369332"/>
          </a:xfrm>
          <a:prstGeom prst="rect">
            <a:avLst/>
          </a:prstGeom>
          <a:noFill/>
        </p:spPr>
        <p:txBody>
          <a:bodyPr wrap="square" rtlCol="0">
            <a:spAutoFit/>
          </a:bodyPr>
          <a:lstStyle/>
          <a:p>
            <a:r>
              <a:rPr lang="tr-TR" b="1" dirty="0"/>
              <a:t>13 basamaklı EAN/UCC GLN </a:t>
            </a:r>
            <a:r>
              <a:rPr lang="tr-TR" b="1" dirty="0" smtClean="0"/>
              <a:t>yapısı</a:t>
            </a:r>
            <a:endParaRPr lang="en-US" dirty="0"/>
          </a:p>
        </p:txBody>
      </p:sp>
    </p:spTree>
    <p:extLst>
      <p:ext uri="{BB962C8B-B14F-4D97-AF65-F5344CB8AC3E}">
        <p14:creationId xmlns:p14="http://schemas.microsoft.com/office/powerpoint/2010/main" val="41724959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2.11. Yerlerin (</a:t>
            </a:r>
            <a:r>
              <a:rPr lang="tr-TR" b="1" dirty="0" err="1"/>
              <a:t>Lokasyonların</a:t>
            </a:r>
            <a:r>
              <a:rPr lang="tr-TR" b="1" dirty="0"/>
              <a:t>) Tanımlanması</a:t>
            </a:r>
            <a:endParaRPr lang="en-US" dirty="0"/>
          </a:p>
        </p:txBody>
      </p:sp>
      <p:sp>
        <p:nvSpPr>
          <p:cNvPr id="3" name="İçerik Yer Tutucusu 2"/>
          <p:cNvSpPr>
            <a:spLocks noGrp="1"/>
          </p:cNvSpPr>
          <p:nvPr>
            <p:ph idx="1"/>
          </p:nvPr>
        </p:nvSpPr>
        <p:spPr/>
        <p:txBody>
          <a:bodyPr>
            <a:normAutofit fontScale="92500" lnSpcReduction="10000"/>
          </a:bodyPr>
          <a:lstStyle/>
          <a:p>
            <a:r>
              <a:rPr lang="tr-TR" dirty="0"/>
              <a:t>Yukarıdaki tanımdan da görüleceği gibi EAN/UCC yer numaraları EAN/UCC-13 numaraları ile tanımlanır. Yer numaraları için kullanılan EAN/UCC-13 numarasının yapısı ticari ürünlerle aynı olmakla birlikte, yerleri tanımlamak için ticari ürünlerle karışmayacak numaralar verilmelidir. Firmalar, yer numaralarını kendi gereksinimlerine göre verir.</a:t>
            </a:r>
            <a:endParaRPr lang="en-US" dirty="0"/>
          </a:p>
          <a:p>
            <a:r>
              <a:rPr lang="tr-TR" dirty="0" smtClean="0"/>
              <a:t>EAN/UCC </a:t>
            </a:r>
            <a:r>
              <a:rPr lang="tr-TR" dirty="0"/>
              <a:t>GLN ile gösterilen yer numaraları, genellikle elektronik ortamda veri değişimi   yapan   firmalar   tarafından   EVD   uygulamalarında   kullanılır   ancak   gerek duyulduğunda  ticari  ürün  paketlerinde  ya  da  taşıma  birimlerinin  üzerinde  ürünün  alış verişinde yer alan tarafları ya da ürünün yer değiştirmesine ilişkin bilgileri göstermek üzere (Örnek: Ürünün satıcısı/dağıtıcısı, ürünün teslim yeri vb.) barkod olarak basılabilir.</a:t>
            </a:r>
            <a:endParaRPr lang="en-US" dirty="0"/>
          </a:p>
          <a:p>
            <a:r>
              <a:rPr lang="tr-TR" dirty="0" smtClean="0"/>
              <a:t>Yer </a:t>
            </a:r>
            <a:r>
              <a:rPr lang="tr-TR" dirty="0"/>
              <a:t>numaralarının barkodlarında </a:t>
            </a:r>
            <a:r>
              <a:rPr lang="tr-TR" b="1" dirty="0"/>
              <a:t>UCC/EAN-128 barkod alfabesi </a:t>
            </a:r>
            <a:r>
              <a:rPr lang="tr-TR" dirty="0"/>
              <a:t>kullanılır. Barkod basılırken kullanılacak uygulama tanımlayıcı, kullanılan </a:t>
            </a:r>
            <a:r>
              <a:rPr lang="tr-TR" dirty="0" err="1"/>
              <a:t>GLN’nin</a:t>
            </a:r>
            <a:r>
              <a:rPr lang="tr-TR" dirty="0"/>
              <a:t> nereyi (satıcı, alıcı, teslim noktası vb.) ve ne amaçla tanımladığına (fatura edilecek, gönderilecek, transfer edilecek vb.) bağlı olarak değişir</a:t>
            </a:r>
            <a:r>
              <a:rPr lang="tr-TR" dirty="0" smtClean="0"/>
              <a:t>.</a:t>
            </a:r>
            <a:endParaRPr lang="en-US" dirty="0"/>
          </a:p>
        </p:txBody>
      </p:sp>
    </p:spTree>
    <p:extLst>
      <p:ext uri="{BB962C8B-B14F-4D97-AF65-F5344CB8AC3E}">
        <p14:creationId xmlns:p14="http://schemas.microsoft.com/office/powerpoint/2010/main" val="3112384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2.12. Demirbaşların Tanımlanması</a:t>
            </a:r>
            <a:r>
              <a:rPr lang="en-US" dirty="0"/>
              <a:t/>
            </a:r>
            <a:br>
              <a:rPr lang="en-US" dirty="0"/>
            </a:br>
            <a:endParaRPr lang="en-US" dirty="0"/>
          </a:p>
        </p:txBody>
      </p:sp>
      <p:sp>
        <p:nvSpPr>
          <p:cNvPr id="3" name="İçerik Yer Tutucusu 2"/>
          <p:cNvSpPr>
            <a:spLocks noGrp="1"/>
          </p:cNvSpPr>
          <p:nvPr>
            <p:ph idx="1"/>
          </p:nvPr>
        </p:nvSpPr>
        <p:spPr>
          <a:xfrm>
            <a:off x="528035" y="1532586"/>
            <a:ext cx="9208394" cy="4571999"/>
          </a:xfrm>
        </p:spPr>
        <p:txBody>
          <a:bodyPr/>
          <a:lstStyle/>
          <a:p>
            <a:r>
              <a:rPr lang="tr-TR" dirty="0"/>
              <a:t>EAN-UCC Sisteminde numaralandırılarak tanımlanan demirbaşlar ikiye ayrılır:</a:t>
            </a:r>
            <a:endParaRPr lang="en-US" dirty="0"/>
          </a:p>
          <a:p>
            <a:pPr marL="0" indent="0">
              <a:buNone/>
            </a:pPr>
            <a:r>
              <a:rPr lang="tr-TR" dirty="0" smtClean="0"/>
              <a:t>	- İade </a:t>
            </a:r>
            <a:r>
              <a:rPr lang="tr-TR" dirty="0"/>
              <a:t>edilebilen dolayısıyla hareketi izlenen kaplar (depozitolu kasalar, </a:t>
            </a:r>
            <a:r>
              <a:rPr lang="tr-TR" dirty="0" smtClean="0"/>
              <a:t>variller vb</a:t>
            </a:r>
            <a:r>
              <a:rPr lang="tr-TR" dirty="0"/>
              <a:t>.)</a:t>
            </a:r>
            <a:endParaRPr lang="en-US" dirty="0"/>
          </a:p>
          <a:p>
            <a:pPr marL="0" indent="0">
              <a:buNone/>
            </a:pPr>
            <a:r>
              <a:rPr lang="tr-TR" dirty="0" smtClean="0"/>
              <a:t>	- Yer </a:t>
            </a:r>
            <a:r>
              <a:rPr lang="tr-TR" dirty="0"/>
              <a:t>değiştirmeyen sabit demirbaşlar</a:t>
            </a:r>
            <a:endParaRPr lang="en-US" dirty="0"/>
          </a:p>
          <a:p>
            <a:endParaRPr lang="en-US" dirty="0"/>
          </a:p>
        </p:txBody>
      </p:sp>
    </p:spTree>
    <p:extLst>
      <p:ext uri="{BB962C8B-B14F-4D97-AF65-F5344CB8AC3E}">
        <p14:creationId xmlns:p14="http://schemas.microsoft.com/office/powerpoint/2010/main" val="305459891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2.12.1. İade Edilebilen </a:t>
            </a:r>
            <a:r>
              <a:rPr lang="tr-TR" b="1" dirty="0" smtClean="0"/>
              <a:t>Demirbaşlar</a:t>
            </a:r>
            <a:endParaRPr lang="en-US" dirty="0"/>
          </a:p>
        </p:txBody>
      </p:sp>
      <p:sp>
        <p:nvSpPr>
          <p:cNvPr id="3" name="İçerik Yer Tutucusu 2"/>
          <p:cNvSpPr>
            <a:spLocks noGrp="1"/>
          </p:cNvSpPr>
          <p:nvPr>
            <p:ph idx="1"/>
          </p:nvPr>
        </p:nvSpPr>
        <p:spPr>
          <a:xfrm>
            <a:off x="677334" y="1645435"/>
            <a:ext cx="8428029" cy="1239434"/>
          </a:xfrm>
        </p:spPr>
        <p:txBody>
          <a:bodyPr/>
          <a:lstStyle/>
          <a:p>
            <a:r>
              <a:rPr lang="tr-TR" dirty="0"/>
              <a:t>Genellikle  taşıma  ve  depolama  amacıyla  kullanılan,  gönderildiği  yerden  gönderen tarafa iade edilen, taşıma ve depolama işlemleri sırasında izlenmek istenen demirbaşlardır. EAN-UCC Sisteminde bu tür demirbaşlara verilen numara </a:t>
            </a:r>
            <a:r>
              <a:rPr lang="tr-TR" b="1" dirty="0"/>
              <a:t>GRAI </a:t>
            </a:r>
            <a:r>
              <a:rPr lang="tr-TR" dirty="0"/>
              <a:t>(Global </a:t>
            </a:r>
            <a:r>
              <a:rPr lang="tr-TR" dirty="0" err="1"/>
              <a:t>Returnable</a:t>
            </a:r>
            <a:r>
              <a:rPr lang="tr-TR" dirty="0"/>
              <a:t> </a:t>
            </a:r>
            <a:r>
              <a:rPr lang="tr-TR" dirty="0" err="1"/>
              <a:t>Asset</a:t>
            </a:r>
            <a:r>
              <a:rPr lang="tr-TR" dirty="0"/>
              <a:t> </a:t>
            </a:r>
            <a:r>
              <a:rPr lang="tr-TR" dirty="0" err="1"/>
              <a:t>Identifier</a:t>
            </a:r>
            <a:r>
              <a:rPr lang="tr-TR" dirty="0"/>
              <a:t>) olarak adlandırılır.</a:t>
            </a:r>
            <a:endParaRPr lang="en-US" dirty="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3282529"/>
            <a:ext cx="8428029" cy="13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992451" y="4816698"/>
            <a:ext cx="1468191" cy="646331"/>
          </a:xfrm>
          <a:prstGeom prst="rect">
            <a:avLst/>
          </a:prstGeom>
          <a:noFill/>
        </p:spPr>
        <p:txBody>
          <a:bodyPr wrap="square" rtlCol="0">
            <a:spAutoFit/>
          </a:bodyPr>
          <a:lstStyle/>
          <a:p>
            <a:r>
              <a:rPr lang="tr-TR" b="1" dirty="0" smtClean="0"/>
              <a:t>GRAI </a:t>
            </a:r>
            <a:r>
              <a:rPr lang="tr-TR" b="1" dirty="0"/>
              <a:t>yapısı</a:t>
            </a:r>
            <a:endParaRPr lang="en-US" dirty="0"/>
          </a:p>
          <a:p>
            <a:endParaRPr lang="en-US" dirty="0"/>
          </a:p>
        </p:txBody>
      </p:sp>
    </p:spTree>
    <p:extLst>
      <p:ext uri="{BB962C8B-B14F-4D97-AF65-F5344CB8AC3E}">
        <p14:creationId xmlns:p14="http://schemas.microsoft.com/office/powerpoint/2010/main" val="263368188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2.12.1. İade Edilebilen Demirbaşlar</a:t>
            </a:r>
            <a:endParaRPr lang="en-US" dirty="0"/>
          </a:p>
        </p:txBody>
      </p:sp>
      <p:sp>
        <p:nvSpPr>
          <p:cNvPr id="3" name="İçerik Yer Tutucusu 2"/>
          <p:cNvSpPr>
            <a:spLocks noGrp="1"/>
          </p:cNvSpPr>
          <p:nvPr>
            <p:ph idx="1"/>
          </p:nvPr>
        </p:nvSpPr>
        <p:spPr/>
        <p:txBody>
          <a:bodyPr/>
          <a:lstStyle/>
          <a:p>
            <a:r>
              <a:rPr lang="tr-TR" dirty="0" err="1"/>
              <a:t>GRAI’nin</a:t>
            </a:r>
            <a:r>
              <a:rPr lang="tr-TR" dirty="0"/>
              <a:t> ilk bölümü EAN/UCC-13 yapısındadır. Zorunlu olan bu alanda yer alan 13 basamaklı numara EAN/UCC-13 kurallarına uygun olarak verilir ve birbiri ile aynı tip olan tüm demirbaşlar için ortak bir numaradır.</a:t>
            </a:r>
            <a:endParaRPr lang="en-US" dirty="0"/>
          </a:p>
          <a:p>
            <a:r>
              <a:rPr lang="tr-TR" dirty="0" err="1" smtClean="0"/>
              <a:t>GRAI’in</a:t>
            </a:r>
            <a:r>
              <a:rPr lang="tr-TR" dirty="0" smtClean="0"/>
              <a:t> </a:t>
            </a:r>
            <a:r>
              <a:rPr lang="tr-TR" dirty="0"/>
              <a:t>ikinci bölümünde istenirse kullanılabilecek seri numarası yer alır. En çok 16 basamaktan  oluşan  değişken  uzunluktaki  seri  numarası  </a:t>
            </a:r>
            <a:r>
              <a:rPr lang="tr-TR" dirty="0" err="1"/>
              <a:t>alfasayısal</a:t>
            </a:r>
            <a:r>
              <a:rPr lang="tr-TR" dirty="0"/>
              <a:t>  karakterler  (harfler, rakamlar  ve  özel  işaretler)  içerebilir  ve  her  bir  demirbaşı  bir  diğerinden  ayırmak  için kullanılır. </a:t>
            </a:r>
            <a:r>
              <a:rPr lang="tr-TR" dirty="0" err="1"/>
              <a:t>GRAI’yi</a:t>
            </a:r>
            <a:r>
              <a:rPr lang="tr-TR" dirty="0"/>
              <a:t> </a:t>
            </a:r>
            <a:r>
              <a:rPr lang="tr-TR" dirty="0" err="1"/>
              <a:t>barkodlu</a:t>
            </a:r>
            <a:r>
              <a:rPr lang="tr-TR" dirty="0"/>
              <a:t> olarak simgelemek için </a:t>
            </a:r>
            <a:r>
              <a:rPr lang="tr-TR" b="1" dirty="0"/>
              <a:t>UCC/EAN-128 barkod alfabesi </a:t>
            </a:r>
            <a:r>
              <a:rPr lang="tr-TR" dirty="0"/>
              <a:t>uygulama tanımlayıcı (8003) kullanılır.</a:t>
            </a:r>
            <a:endParaRPr lang="en-US" dirty="0"/>
          </a:p>
          <a:p>
            <a:endParaRPr lang="en-US" dirty="0"/>
          </a:p>
        </p:txBody>
      </p:sp>
    </p:spTree>
    <p:extLst>
      <p:ext uri="{BB962C8B-B14F-4D97-AF65-F5344CB8AC3E}">
        <p14:creationId xmlns:p14="http://schemas.microsoft.com/office/powerpoint/2010/main" val="2582378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1.3. Barkod Sisteminin Faydaları</a:t>
            </a:r>
            <a:r>
              <a:rPr lang="en-US" dirty="0"/>
              <a:t/>
            </a:r>
            <a:br>
              <a:rPr lang="en-US" dirty="0"/>
            </a:br>
            <a:endParaRPr lang="en-US" dirty="0"/>
          </a:p>
        </p:txBody>
      </p:sp>
      <p:sp>
        <p:nvSpPr>
          <p:cNvPr id="3" name="İçerik Yer Tutucusu 2"/>
          <p:cNvSpPr>
            <a:spLocks noGrp="1"/>
          </p:cNvSpPr>
          <p:nvPr>
            <p:ph idx="1"/>
          </p:nvPr>
        </p:nvSpPr>
        <p:spPr>
          <a:xfrm>
            <a:off x="677334" y="1696950"/>
            <a:ext cx="8596668" cy="3880773"/>
          </a:xfrm>
        </p:spPr>
        <p:txBody>
          <a:bodyPr/>
          <a:lstStyle/>
          <a:p>
            <a:pPr marL="0" indent="0">
              <a:buNone/>
            </a:pPr>
            <a:r>
              <a:rPr lang="tr-TR" b="1" dirty="0" smtClean="0"/>
              <a:t>Kullanışlılık</a:t>
            </a:r>
            <a:r>
              <a:rPr lang="tr-TR" b="1" dirty="0"/>
              <a:t>:  </a:t>
            </a:r>
            <a:r>
              <a:rPr lang="tr-TR" dirty="0"/>
              <a:t>Barkod  ürünleri  yani  okuyucular,  yazıcılar  vs.  tüm  OT/VT </a:t>
            </a:r>
            <a:r>
              <a:rPr lang="tr-TR" dirty="0" smtClean="0"/>
              <a:t>		ürünlerinin  </a:t>
            </a:r>
            <a:r>
              <a:rPr lang="tr-TR" dirty="0"/>
              <a:t>kullanımı,  bilgisayara  bağlanması  ve  işletmesi  çok  </a:t>
            </a:r>
            <a:r>
              <a:rPr lang="tr-TR" dirty="0" smtClean="0"/>
              <a:t>				kolaydır</a:t>
            </a:r>
            <a:r>
              <a:rPr lang="tr-TR" dirty="0"/>
              <a:t>.  Bu sistem ile güvenilir, detaylı, hızlı bilgiler toplanır. Toplanan </a:t>
            </a:r>
            <a:r>
              <a:rPr lang="tr-TR" dirty="0" smtClean="0"/>
              <a:t>		bu </a:t>
            </a:r>
            <a:r>
              <a:rPr lang="tr-TR" dirty="0"/>
              <a:t>bilgilerle sistem daha etkili yönetilecektir. Örneğin; “Hangi ürün ne </a:t>
            </a:r>
            <a:r>
              <a:rPr lang="tr-TR" dirty="0" smtClean="0"/>
              <a:t>			kadar </a:t>
            </a:r>
            <a:r>
              <a:rPr lang="tr-TR" dirty="0"/>
              <a:t>satılıyor? Şu anda stokta eksikler neler? Geçmiş satışlara bakarak </a:t>
            </a:r>
            <a:r>
              <a:rPr lang="tr-TR" dirty="0" smtClean="0"/>
              <a:t>		hangi </a:t>
            </a:r>
            <a:r>
              <a:rPr lang="tr-TR" dirty="0"/>
              <a:t>üründen ne kadar sipariş vermeli?” gibi sorulara kolayca doğru </a:t>
            </a:r>
            <a:r>
              <a:rPr lang="tr-TR" dirty="0" smtClean="0"/>
              <a:t>			cevap </a:t>
            </a:r>
            <a:r>
              <a:rPr lang="tr-TR" dirty="0"/>
              <a:t>bulabilirsiniz.</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217" y="3804029"/>
            <a:ext cx="3781415" cy="177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6440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err="1"/>
              <a:t>GRAI’nin</a:t>
            </a:r>
            <a:r>
              <a:rPr lang="tr-TR" dirty="0"/>
              <a:t> ilk bölümü EAN/UCC-13 yapısındadır. Zorunlu olan bu alanda yer alan 13 basamaklı numara EAN/UCC-13 kurallarına uygun olarak verilir ve birbiri ile aynı tip olan tüm demirbaşlar için ortak bir numaradır.</a:t>
            </a:r>
            <a:endParaRPr lang="en-US" dirty="0"/>
          </a:p>
          <a:p>
            <a:r>
              <a:rPr lang="tr-TR" dirty="0" err="1" smtClean="0"/>
              <a:t>GRAI’in</a:t>
            </a:r>
            <a:r>
              <a:rPr lang="tr-TR" dirty="0" smtClean="0"/>
              <a:t> </a:t>
            </a:r>
            <a:r>
              <a:rPr lang="tr-TR" dirty="0"/>
              <a:t>ikinci bölümünde istenirse kullanılabilecek seri numarası yer alır. En çok 16 basamaktan  oluşan  değişken  uzunluktaki  seri  numarası  </a:t>
            </a:r>
            <a:r>
              <a:rPr lang="tr-TR" dirty="0" err="1"/>
              <a:t>alfasayısal</a:t>
            </a:r>
            <a:r>
              <a:rPr lang="tr-TR" dirty="0"/>
              <a:t>  karakterler  (harfler, rakamlar  ve  özel  işaretler)  içerebilir  ve  her  bir  demirbaşı  bir  diğerinden  ayırmak  için kullanılır. </a:t>
            </a:r>
            <a:r>
              <a:rPr lang="tr-TR" dirty="0" err="1"/>
              <a:t>GRAI’yi</a:t>
            </a:r>
            <a:r>
              <a:rPr lang="tr-TR" dirty="0"/>
              <a:t> </a:t>
            </a:r>
            <a:r>
              <a:rPr lang="tr-TR" dirty="0" err="1"/>
              <a:t>barkodlu</a:t>
            </a:r>
            <a:r>
              <a:rPr lang="tr-TR" dirty="0"/>
              <a:t> olarak simgelemek için </a:t>
            </a:r>
            <a:r>
              <a:rPr lang="tr-TR" b="1" dirty="0"/>
              <a:t>UCC/EAN-128 barkod alfabesi </a:t>
            </a:r>
            <a:r>
              <a:rPr lang="tr-TR" dirty="0"/>
              <a:t>uygulama tanımlayıcı (8003) kullanılır.</a:t>
            </a:r>
            <a:endParaRPr lang="en-US" dirty="0"/>
          </a:p>
          <a:p>
            <a:endParaRPr lang="en-US" dirty="0"/>
          </a:p>
        </p:txBody>
      </p:sp>
    </p:spTree>
    <p:extLst>
      <p:ext uri="{BB962C8B-B14F-4D97-AF65-F5344CB8AC3E}">
        <p14:creationId xmlns:p14="http://schemas.microsoft.com/office/powerpoint/2010/main" val="271994592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2.12.2. Sabit </a:t>
            </a:r>
            <a:r>
              <a:rPr lang="tr-TR" b="1" dirty="0" smtClean="0"/>
              <a:t>Demirbaşlar</a:t>
            </a:r>
            <a:endParaRPr lang="en-US" dirty="0"/>
          </a:p>
        </p:txBody>
      </p:sp>
      <p:sp>
        <p:nvSpPr>
          <p:cNvPr id="3" name="İçerik Yer Tutucusu 2"/>
          <p:cNvSpPr>
            <a:spLocks noGrp="1"/>
          </p:cNvSpPr>
          <p:nvPr>
            <p:ph idx="1"/>
          </p:nvPr>
        </p:nvSpPr>
        <p:spPr>
          <a:xfrm>
            <a:off x="677334" y="1362100"/>
            <a:ext cx="8402272" cy="891704"/>
          </a:xfrm>
        </p:spPr>
        <p:txBody>
          <a:bodyPr>
            <a:normAutofit lnSpcReduction="10000"/>
          </a:bodyPr>
          <a:lstStyle/>
          <a:p>
            <a:r>
              <a:rPr lang="tr-TR" dirty="0"/>
              <a:t>Yer değiştirmeyen duran varlıklar olarak da tanımlanabilecek ve firma envanterinin bir parçası olan sabit demirbaşlar, EAN-UCC Sisteminde </a:t>
            </a:r>
            <a:r>
              <a:rPr lang="tr-TR" b="1" dirty="0"/>
              <a:t>GIAI </a:t>
            </a:r>
            <a:r>
              <a:rPr lang="tr-TR" dirty="0"/>
              <a:t>(Global </a:t>
            </a:r>
            <a:r>
              <a:rPr lang="tr-TR" dirty="0" err="1"/>
              <a:t>Individual</a:t>
            </a:r>
            <a:r>
              <a:rPr lang="tr-TR" dirty="0"/>
              <a:t> </a:t>
            </a:r>
            <a:r>
              <a:rPr lang="tr-TR" dirty="0" err="1"/>
              <a:t>Asset</a:t>
            </a:r>
            <a:r>
              <a:rPr lang="tr-TR" dirty="0"/>
              <a:t> </a:t>
            </a:r>
            <a:r>
              <a:rPr lang="tr-TR" dirty="0" err="1"/>
              <a:t>Identifier</a:t>
            </a:r>
            <a:r>
              <a:rPr lang="tr-TR" dirty="0"/>
              <a:t>) olarak anılan numara ile tanımlanır.</a:t>
            </a:r>
            <a:endParaRPr lang="en-US" dirty="0"/>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943" y="2973589"/>
            <a:ext cx="7745449" cy="160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221647" y="4904539"/>
            <a:ext cx="1313645" cy="369332"/>
          </a:xfrm>
          <a:prstGeom prst="rect">
            <a:avLst/>
          </a:prstGeom>
          <a:noFill/>
        </p:spPr>
        <p:txBody>
          <a:bodyPr wrap="square" rtlCol="0">
            <a:spAutoFit/>
          </a:bodyPr>
          <a:lstStyle/>
          <a:p>
            <a:r>
              <a:rPr lang="tr-TR" b="1" dirty="0" smtClean="0"/>
              <a:t>GIAI yapısı</a:t>
            </a:r>
            <a:endParaRPr lang="en-US" dirty="0"/>
          </a:p>
        </p:txBody>
      </p:sp>
    </p:spTree>
    <p:extLst>
      <p:ext uri="{BB962C8B-B14F-4D97-AF65-F5344CB8AC3E}">
        <p14:creationId xmlns:p14="http://schemas.microsoft.com/office/powerpoint/2010/main" val="269730117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dirty="0"/>
          </a:p>
        </p:txBody>
      </p:sp>
      <p:sp>
        <p:nvSpPr>
          <p:cNvPr id="3" name="İçerik Yer Tutucusu 2"/>
          <p:cNvSpPr>
            <a:spLocks noGrp="1"/>
          </p:cNvSpPr>
          <p:nvPr>
            <p:ph idx="1"/>
          </p:nvPr>
        </p:nvSpPr>
        <p:spPr/>
        <p:txBody>
          <a:bodyPr/>
          <a:lstStyle/>
          <a:p>
            <a:r>
              <a:rPr lang="tr-TR" dirty="0"/>
              <a:t>Her bir demirbaşı </a:t>
            </a:r>
            <a:r>
              <a:rPr lang="tr-TR" b="1" dirty="0"/>
              <a:t>tek </a:t>
            </a:r>
            <a:r>
              <a:rPr lang="tr-TR" dirty="0"/>
              <a:t>olarak tanımlayan GIAI, en çok 30 basamaktan oluşan değişken uzunlukta bir numaradır. Bu numarada EAN/UCC firma numarasının yanında alfa </a:t>
            </a:r>
            <a:r>
              <a:rPr lang="tr-TR" dirty="0" smtClean="0"/>
              <a:t>sayısal</a:t>
            </a:r>
            <a:r>
              <a:rPr lang="tr-TR" dirty="0"/>
              <a:t> </a:t>
            </a:r>
            <a:r>
              <a:rPr lang="tr-TR" dirty="0" smtClean="0"/>
              <a:t>karakterler </a:t>
            </a:r>
            <a:r>
              <a:rPr lang="tr-TR" dirty="0"/>
              <a:t>(harfler, rakamlar ve özel işaretler) içerebilen demirbaş numarası yer alır. </a:t>
            </a:r>
            <a:r>
              <a:rPr lang="tr-TR" dirty="0" err="1"/>
              <a:t>GIAI’yi</a:t>
            </a:r>
            <a:r>
              <a:rPr lang="tr-TR" dirty="0"/>
              <a:t> </a:t>
            </a:r>
            <a:r>
              <a:rPr lang="tr-TR" dirty="0" err="1"/>
              <a:t>barkodlu</a:t>
            </a:r>
            <a:r>
              <a:rPr lang="tr-TR" dirty="0"/>
              <a:t> olarak simgelemek için </a:t>
            </a:r>
            <a:r>
              <a:rPr lang="tr-TR" b="1" dirty="0"/>
              <a:t>UCC/EAN-128 barkod alfabesi </a:t>
            </a:r>
            <a:r>
              <a:rPr lang="tr-TR" dirty="0"/>
              <a:t>uygulama tanımlayıcı (8004) kullanılır.</a:t>
            </a:r>
            <a:endParaRPr lang="en-US" dirty="0"/>
          </a:p>
          <a:p>
            <a:endParaRPr lang="en-US" dirty="0"/>
          </a:p>
        </p:txBody>
      </p:sp>
    </p:spTree>
    <p:extLst>
      <p:ext uri="{BB962C8B-B14F-4D97-AF65-F5344CB8AC3E}">
        <p14:creationId xmlns:p14="http://schemas.microsoft.com/office/powerpoint/2010/main" val="228692289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991" y="0"/>
            <a:ext cx="6872555" cy="629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569828" y="6259878"/>
            <a:ext cx="4584879" cy="369332"/>
          </a:xfrm>
          <a:prstGeom prst="rect">
            <a:avLst/>
          </a:prstGeom>
          <a:noFill/>
        </p:spPr>
        <p:txBody>
          <a:bodyPr wrap="square" rtlCol="0">
            <a:spAutoFit/>
          </a:bodyPr>
          <a:lstStyle/>
          <a:p>
            <a:r>
              <a:rPr lang="tr-TR" b="1" dirty="0" smtClean="0"/>
              <a:t>EAN </a:t>
            </a:r>
            <a:r>
              <a:rPr lang="tr-TR" b="1" dirty="0"/>
              <a:t>tarafından tahsis edilen ülke </a:t>
            </a:r>
            <a:r>
              <a:rPr lang="tr-TR" b="1" dirty="0" smtClean="0"/>
              <a:t>kodları</a:t>
            </a:r>
            <a:endParaRPr lang="en-US" dirty="0"/>
          </a:p>
        </p:txBody>
      </p:sp>
    </p:spTree>
    <p:extLst>
      <p:ext uri="{BB962C8B-B14F-4D97-AF65-F5344CB8AC3E}">
        <p14:creationId xmlns:p14="http://schemas.microsoft.com/office/powerpoint/2010/main" val="329579174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3. </a:t>
            </a:r>
            <a:r>
              <a:rPr lang="tr-TR" b="1" dirty="0" smtClean="0"/>
              <a:t>BARKODLAMA İŞLEMLERİ</a:t>
            </a:r>
            <a:br>
              <a:rPr lang="tr-TR" b="1" dirty="0" smtClean="0"/>
            </a:br>
            <a:r>
              <a:rPr lang="tr-TR" sz="2200" b="1" dirty="0" smtClean="0"/>
              <a:t>- </a:t>
            </a:r>
            <a:r>
              <a:rPr lang="tr-TR" sz="2200" b="1" dirty="0"/>
              <a:t>3.1. Barkod Otomasyon </a:t>
            </a:r>
            <a:r>
              <a:rPr lang="tr-TR" sz="2200" b="1" dirty="0" smtClean="0"/>
              <a:t>Sistemi</a:t>
            </a:r>
            <a:endParaRPr lang="en-US" dirty="0"/>
          </a:p>
        </p:txBody>
      </p:sp>
      <p:sp>
        <p:nvSpPr>
          <p:cNvPr id="3" name="İçerik Yer Tutucusu 2"/>
          <p:cNvSpPr>
            <a:spLocks noGrp="1"/>
          </p:cNvSpPr>
          <p:nvPr>
            <p:ph idx="1"/>
          </p:nvPr>
        </p:nvSpPr>
        <p:spPr>
          <a:xfrm>
            <a:off x="677334" y="1606799"/>
            <a:ext cx="8596668" cy="2411410"/>
          </a:xfrm>
        </p:spPr>
        <p:txBody>
          <a:bodyPr>
            <a:normAutofit lnSpcReduction="10000"/>
          </a:bodyPr>
          <a:lstStyle/>
          <a:p>
            <a:r>
              <a:rPr lang="tr-TR" dirty="0"/>
              <a:t>Barkod teknolojisinin çalışma hayatına girmesi ile üreticiler ve perakendeciler, artan ürün çeşidi ve teknolojik gereksinimlerle birlikte barkod teknolojisi ile çalışan cihazlara ve barkod otomasyon sistemlerine gereksinim duymuşlardır.</a:t>
            </a:r>
            <a:endParaRPr lang="en-US" dirty="0"/>
          </a:p>
          <a:p>
            <a:r>
              <a:rPr lang="tr-TR" dirty="0" smtClean="0"/>
              <a:t>Barkod </a:t>
            </a:r>
            <a:r>
              <a:rPr lang="tr-TR" dirty="0"/>
              <a:t>otomasyon sisteminin en önemli unsuru olan barkod yazılımı; ürünlerin üzerindeki barkod bilgisini mevcut otomasyon cihazlarıyla kullanarak işletmelere hız, verimlilik, kolaylık ve maliyet açısından avantajlar sağlamaktadır.</a:t>
            </a:r>
            <a:endParaRPr lang="en-US" dirty="0"/>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267" y="3603283"/>
            <a:ext cx="3395260" cy="23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747750" y="5934670"/>
            <a:ext cx="3052293" cy="923330"/>
          </a:xfrm>
          <a:prstGeom prst="rect">
            <a:avLst/>
          </a:prstGeom>
          <a:noFill/>
        </p:spPr>
        <p:txBody>
          <a:bodyPr wrap="square" rtlCol="0">
            <a:spAutoFit/>
          </a:bodyPr>
          <a:lstStyle/>
          <a:p>
            <a:pPr algn="ctr"/>
            <a:r>
              <a:rPr lang="tr-TR" b="1" dirty="0" smtClean="0"/>
              <a:t>Barkod </a:t>
            </a:r>
            <a:r>
              <a:rPr lang="tr-TR" b="1" dirty="0"/>
              <a:t>maliyet açısından avantaj sağlar</a:t>
            </a:r>
            <a:endParaRPr lang="en-US" dirty="0"/>
          </a:p>
          <a:p>
            <a:endParaRPr lang="en-US" dirty="0"/>
          </a:p>
        </p:txBody>
      </p:sp>
    </p:spTree>
    <p:extLst>
      <p:ext uri="{BB962C8B-B14F-4D97-AF65-F5344CB8AC3E}">
        <p14:creationId xmlns:p14="http://schemas.microsoft.com/office/powerpoint/2010/main" val="138728301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2938" y="499214"/>
            <a:ext cx="8711365" cy="5940223"/>
          </a:xfrm>
        </p:spPr>
        <p:txBody>
          <a:bodyPr>
            <a:normAutofit lnSpcReduction="10000"/>
          </a:bodyPr>
          <a:lstStyle/>
          <a:p>
            <a:r>
              <a:rPr lang="tr-TR" dirty="0"/>
              <a:t>Barkod otomasyon yazılımı ile envanter çıkarma, stok durumunu raporlama, satış takibi ve kar-zarar bilgilerine kolayca ulaşmak mümkündür.</a:t>
            </a:r>
            <a:endParaRPr lang="en-US" dirty="0"/>
          </a:p>
          <a:p>
            <a:r>
              <a:rPr lang="tr-TR" dirty="0" smtClean="0"/>
              <a:t>Ürünün </a:t>
            </a:r>
            <a:r>
              <a:rPr lang="tr-TR" dirty="0"/>
              <a:t>sipariş edilmesinden başlayan süreç; tedarik, satışa sunum, son kullanıcıya ulaştırma ve  garanti koşullarının takibine kadar olan aşamalardan geçerek son bulur. Bu sürecin hatasız ve hızlı bir şekilde işlemesi, en verimli şekilde planlanması, barkod otomasyon sisteminin işletme tarafından kullanılmasına bağlıdır.</a:t>
            </a:r>
            <a:endParaRPr lang="en-US" dirty="0"/>
          </a:p>
          <a:p>
            <a:r>
              <a:rPr lang="tr-TR" dirty="0"/>
              <a:t>Barkod otomasyon sisteminde, tedarikçi firmalarla satın alma anlaşmalarının yapılması, sipariş miktarının belirlenmesi, mal kabul aşaması, depo giriş çıkış, transfer işlemlerinde reyon ve gruplara ayırma, üretici ve dağıtıcıların belirlenmesi, alt seviye, üst seviye, optimum stok   miktarlarının   belirlenmesi,   son   kullanma   tarihine   göre   eldeki   </a:t>
            </a:r>
            <a:r>
              <a:rPr lang="tr-TR" dirty="0" err="1"/>
              <a:t>stoğun</a:t>
            </a:r>
            <a:r>
              <a:rPr lang="tr-TR" dirty="0"/>
              <a:t>   satışının planlanması, promosyon satışlar, ürünlerin fiyatlanması ve etiketlenmesi, barkod otomasyon cihazları ile entegre çalışma ve satışa sunum gerçekleşmektedir. Gün sonlarında veya anlık hareketlerin ve satışların, </a:t>
            </a:r>
            <a:r>
              <a:rPr lang="tr-TR" dirty="0" err="1"/>
              <a:t>miktarsal</a:t>
            </a:r>
            <a:r>
              <a:rPr lang="tr-TR" dirty="0"/>
              <a:t> ve </a:t>
            </a:r>
            <a:r>
              <a:rPr lang="tr-TR" dirty="0" err="1"/>
              <a:t>tutarsal</a:t>
            </a:r>
            <a:r>
              <a:rPr lang="tr-TR" dirty="0"/>
              <a:t> olarak raporlanması ve takibi aşamaları yazılım tarafından işletmelere sunulan diğer avantajlardır.</a:t>
            </a:r>
            <a:endParaRPr lang="en-US" dirty="0"/>
          </a:p>
          <a:p>
            <a:r>
              <a:rPr lang="tr-TR" dirty="0" smtClean="0"/>
              <a:t>Yapılan </a:t>
            </a:r>
            <a:r>
              <a:rPr lang="tr-TR" dirty="0"/>
              <a:t>plasiyer tanımları ve tedarikçi firmalarla yapılan satın alma anlaşmalarına göre belirlenen kotalar aşıldıkça kazanılan ürün veya mal fazlası ile tedarikçi firma tarafından işletmeye sağlanan promosyonlar raporlanır.</a:t>
            </a:r>
            <a:endParaRPr lang="en-US" dirty="0"/>
          </a:p>
          <a:p>
            <a:endParaRPr lang="en-US" dirty="0"/>
          </a:p>
        </p:txBody>
      </p:sp>
    </p:spTree>
    <p:extLst>
      <p:ext uri="{BB962C8B-B14F-4D97-AF65-F5344CB8AC3E}">
        <p14:creationId xmlns:p14="http://schemas.microsoft.com/office/powerpoint/2010/main" val="13008039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3092" y="434820"/>
            <a:ext cx="8247725" cy="5695524"/>
          </a:xfrm>
        </p:spPr>
        <p:txBody>
          <a:bodyPr>
            <a:normAutofit/>
          </a:bodyPr>
          <a:lstStyle/>
          <a:p>
            <a:r>
              <a:rPr lang="tr-TR" dirty="0"/>
              <a:t>Tüm bunlar olurken ürünlerin satın alınmasından, mal kabulünden, </a:t>
            </a:r>
            <a:r>
              <a:rPr lang="tr-TR" dirty="0" smtClean="0"/>
              <a:t>sevkiyatından </a:t>
            </a:r>
            <a:r>
              <a:rPr lang="tr-TR" dirty="0"/>
              <a:t>ve satışından sorumlu personelin görev takipleri, sorumlu oldukları ürün hareketleri ve ürün tutarlarının hatasız raporlanması gerekmektedir.</a:t>
            </a:r>
            <a:endParaRPr lang="en-US" dirty="0"/>
          </a:p>
          <a:p>
            <a:r>
              <a:rPr lang="tr-TR" dirty="0" smtClean="0"/>
              <a:t>Barkod </a:t>
            </a:r>
            <a:r>
              <a:rPr lang="tr-TR" dirty="0"/>
              <a:t>otomasyon cihazları, tüm bu satış ve kontrol aşamalarında yazılıma hatasız olarak tüm satış tutar ve miktarlarını iletmekte, rapor almayı ve takibi kolaylaştırmaktadır.</a:t>
            </a:r>
            <a:endParaRPr lang="en-US" dirty="0"/>
          </a:p>
          <a:p>
            <a:r>
              <a:rPr lang="tr-TR" dirty="0" smtClean="0"/>
              <a:t>Ürün </a:t>
            </a:r>
            <a:r>
              <a:rPr lang="tr-TR" dirty="0"/>
              <a:t>tedarik ve satışa sunum aşamalarından sonra raporlama ve  kontrol aşamaları hayata geçmelidir. İstenilen zamanda el terminalleri yardımıyla lokal bir ürün için ya da tüm ürünler için sayım ve kontrol yapma imkânı, sayımların raporlanması, el terminali kullanılarak stokta olması gerekenle rafta bulunan miktarın karşılaştırılması ve aradaki farkın raporlanması ile ürün kayıplarının en aza indirilmesi hedeflenir.</a:t>
            </a:r>
            <a:endParaRPr lang="en-US" dirty="0"/>
          </a:p>
          <a:p>
            <a:r>
              <a:rPr lang="tr-TR" dirty="0" smtClean="0"/>
              <a:t>Departmanlara </a:t>
            </a:r>
            <a:r>
              <a:rPr lang="tr-TR" dirty="0"/>
              <a:t>göre (muhasebe, satın alma, satış) yazılımın menülerinin tanımlanması, giriş, ekleme, değiştirme ve silme yetkilerinin tanımlanması barkod otomasyon yazılımının avantajlarından biridir.</a:t>
            </a:r>
            <a:endParaRPr lang="en-US" dirty="0"/>
          </a:p>
          <a:p>
            <a:endParaRPr lang="en-US" dirty="0"/>
          </a:p>
        </p:txBody>
      </p:sp>
    </p:spTree>
    <p:extLst>
      <p:ext uri="{BB962C8B-B14F-4D97-AF65-F5344CB8AC3E}">
        <p14:creationId xmlns:p14="http://schemas.microsoft.com/office/powerpoint/2010/main" val="171053105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8697" y="949975"/>
            <a:ext cx="8596668" cy="4935670"/>
          </a:xfrm>
        </p:spPr>
        <p:txBody>
          <a:bodyPr>
            <a:normAutofit/>
          </a:bodyPr>
          <a:lstStyle/>
          <a:p>
            <a:r>
              <a:rPr lang="tr-TR" dirty="0"/>
              <a:t>Tartılı, </a:t>
            </a:r>
            <a:r>
              <a:rPr lang="tr-TR" dirty="0" err="1"/>
              <a:t>barkodsuz</a:t>
            </a:r>
            <a:r>
              <a:rPr lang="tr-TR" dirty="0"/>
              <a:t> ve adetli ürünlere, yazılım aracılığıyla otomatik barkod ve </a:t>
            </a:r>
            <a:r>
              <a:rPr lang="tr-TR" dirty="0" err="1"/>
              <a:t>plu</a:t>
            </a:r>
            <a:r>
              <a:rPr lang="tr-TR" dirty="0"/>
              <a:t> numaralarının (stok kodu ilk 6 karakter) verilmesi, raf ve ürün etiketlerinin basılması, çeşit sayısı fazla olan ve renk-beden tanımlanması gereken ürünlere kolay stok kartı oluşturulması, satış dönemine göre sezonluk ürün siparişlerinin ve iadelerinin planlanması gerekmektedir.</a:t>
            </a:r>
            <a:endParaRPr lang="en-US" dirty="0"/>
          </a:p>
          <a:p>
            <a:r>
              <a:rPr lang="tr-TR" dirty="0" smtClean="0"/>
              <a:t>Ürünlerin </a:t>
            </a:r>
            <a:r>
              <a:rPr lang="tr-TR" dirty="0"/>
              <a:t>grup, reyon, dağıtıcı ve üreticilere göre fiyatlanması, kolay fiyat değişimi ve fiyatı değişen ürünlerin otomatik olarak etiketlenmesi, tüm fiyat değişikliklerinin kayıt altına alınması ile birlikte satış anında cariye özel fiyat seçilebilmesi, barkod otomasyon yazılımının işletmeye sunduğu diğer kolaylıklardır.</a:t>
            </a:r>
            <a:endParaRPr lang="en-US" dirty="0"/>
          </a:p>
          <a:p>
            <a:r>
              <a:rPr lang="tr-TR" dirty="0" smtClean="0"/>
              <a:t>Genel </a:t>
            </a:r>
            <a:r>
              <a:rPr lang="tr-TR" dirty="0"/>
              <a:t>stok hareket raporları, en çok satılan, en az satılan, hareketi olmayan, çıkışı olmayan ürünler gibi vs. raporlarla beraber üretici, dağıtıcı ve ürün bazında (</a:t>
            </a:r>
            <a:r>
              <a:rPr lang="tr-TR" dirty="0" err="1"/>
              <a:t>fifo</a:t>
            </a:r>
            <a:r>
              <a:rPr lang="tr-TR" dirty="0"/>
              <a:t>, </a:t>
            </a:r>
            <a:r>
              <a:rPr lang="tr-TR" dirty="0" err="1"/>
              <a:t>lifo</a:t>
            </a:r>
            <a:r>
              <a:rPr lang="tr-TR" dirty="0"/>
              <a:t> veya ortalama fiyat üzerinden) değerlendirme yapılarak kârlılık analizleri ve ürünlerin devir hızları bulunur</a:t>
            </a:r>
            <a:r>
              <a:rPr lang="tr-TR" dirty="0" smtClean="0"/>
              <a:t>.</a:t>
            </a:r>
            <a:endParaRPr lang="en-US" dirty="0"/>
          </a:p>
        </p:txBody>
      </p:sp>
    </p:spTree>
    <p:extLst>
      <p:ext uri="{BB962C8B-B14F-4D97-AF65-F5344CB8AC3E}">
        <p14:creationId xmlns:p14="http://schemas.microsoft.com/office/powerpoint/2010/main" val="183490641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241" y="476518"/>
            <a:ext cx="2851477" cy="4472031"/>
          </a:xfrm>
        </p:spPr>
        <p:txBody>
          <a:bodyPr/>
          <a:lstStyle/>
          <a:p>
            <a:pPr algn="ctr"/>
            <a:r>
              <a:rPr lang="tr-TR" dirty="0"/>
              <a:t>Online yazar kasalarla desteklenen barkod otomasyon sistemi, promosyon ve cari fiyat tanımlanmasını, ürün bazında veya satış toplamına göre </a:t>
            </a:r>
            <a:r>
              <a:rPr lang="tr-TR" dirty="0" err="1"/>
              <a:t>iskonto</a:t>
            </a:r>
            <a:r>
              <a:rPr lang="tr-TR" dirty="0"/>
              <a:t>, promosyon veya puan tanımlanmasını ve müşteri kartı kullanma imkânı verir. İşletmenin büyümesi ve kurumsallaşması için imkân sağlar.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166" y="0"/>
            <a:ext cx="1976997" cy="687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786389" y="476518"/>
            <a:ext cx="3284112" cy="5632311"/>
          </a:xfrm>
          <a:prstGeom prst="rect">
            <a:avLst/>
          </a:prstGeom>
          <a:noFill/>
        </p:spPr>
        <p:txBody>
          <a:bodyPr wrap="square" rtlCol="0">
            <a:spAutoFit/>
          </a:bodyPr>
          <a:lstStyle/>
          <a:p>
            <a:pPr algn="ctr"/>
            <a:r>
              <a:rPr lang="tr-TR" dirty="0"/>
              <a:t>Barkod otomasyon sistemi; “Alınan ürünlerin </a:t>
            </a:r>
            <a:r>
              <a:rPr lang="tr-TR" dirty="0" err="1"/>
              <a:t>stoğa</a:t>
            </a:r>
            <a:r>
              <a:rPr lang="tr-TR" dirty="0"/>
              <a:t> girilmesi, fiyatlanması, etiketlenmesi, ürün bilgilerinin cihazlara iletilmesi, satışların gerçekleşmesi, gün sonu işlemi ile  yapılan  satışların  stok miktarlarından  düşmesiyle  kalan  stok  miktarının  raporlanması” şeklinde işler.</a:t>
            </a:r>
            <a:endParaRPr lang="en-US" dirty="0"/>
          </a:p>
          <a:p>
            <a:pPr algn="ctr"/>
            <a:r>
              <a:rPr lang="tr-TR" dirty="0"/>
              <a:t> </a:t>
            </a:r>
            <a:endParaRPr lang="en-US" dirty="0"/>
          </a:p>
          <a:p>
            <a:pPr algn="ctr"/>
            <a:r>
              <a:rPr lang="tr-TR" dirty="0"/>
              <a:t>Sistem bu şekilde işledikten sonra geriye kontrol ve tedarik amacı ile el terminali yardımıyla sayımların yapılması, stok durumu ile karşılaştırılması ve raporlanması kalır.</a:t>
            </a:r>
            <a:endParaRPr lang="en-US" dirty="0"/>
          </a:p>
        </p:txBody>
      </p:sp>
    </p:spTree>
    <p:extLst>
      <p:ext uri="{BB962C8B-B14F-4D97-AF65-F5344CB8AC3E}">
        <p14:creationId xmlns:p14="http://schemas.microsoft.com/office/powerpoint/2010/main" val="366710208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3.2. Barkod </a:t>
            </a:r>
            <a:r>
              <a:rPr lang="tr-TR" b="1" dirty="0" smtClean="0"/>
              <a:t>Uygulamaları</a:t>
            </a:r>
            <a:endParaRPr lang="en-US" dirty="0"/>
          </a:p>
        </p:txBody>
      </p:sp>
      <p:sp>
        <p:nvSpPr>
          <p:cNvPr id="3" name="İçerik Yer Tutucusu 2"/>
          <p:cNvSpPr>
            <a:spLocks noGrp="1"/>
          </p:cNvSpPr>
          <p:nvPr>
            <p:ph idx="1"/>
          </p:nvPr>
        </p:nvSpPr>
        <p:spPr>
          <a:xfrm>
            <a:off x="677334" y="1413614"/>
            <a:ext cx="4603004" cy="4690972"/>
          </a:xfrm>
        </p:spPr>
        <p:txBody>
          <a:bodyPr>
            <a:normAutofit/>
          </a:bodyPr>
          <a:lstStyle/>
          <a:p>
            <a:r>
              <a:rPr lang="tr-TR" dirty="0"/>
              <a:t>Bir veri giriş yöntemi olan barkod, verinin bilgisayar ortamındaki bilgi sistemlerine hızlı ve doğru olarak aktarılmasını sağlar. Barkod, işlemlerin yoğun olduğu ve verinin hızla elde edilmesi gereken uygulama alanlarında başarıyla kullanılmaktadır.</a:t>
            </a:r>
            <a:endParaRPr lang="en-US" dirty="0"/>
          </a:p>
          <a:p>
            <a:r>
              <a:rPr lang="tr-TR" dirty="0" smtClean="0"/>
              <a:t>Barkod  </a:t>
            </a:r>
            <a:r>
              <a:rPr lang="tr-TR" dirty="0"/>
              <a:t>kullanımı  ile  gerçekleştirilen  bilgi  sistemleri  genel  olarak  veri  toplama sistemleri olarak adlandırılır. Bu tür sistemlerin temel amacı, üzerinde barkod olan malın yaşadığı hareketlere ilişkin verileri bilgisayar ortamına kaydetmektir.</a:t>
            </a:r>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297" y="1413614"/>
            <a:ext cx="4501255" cy="408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6293897" y="5497045"/>
            <a:ext cx="3208053" cy="646331"/>
          </a:xfrm>
          <a:prstGeom prst="rect">
            <a:avLst/>
          </a:prstGeom>
          <a:noFill/>
        </p:spPr>
        <p:txBody>
          <a:bodyPr wrap="square" rtlCol="0">
            <a:spAutoFit/>
          </a:bodyPr>
          <a:lstStyle/>
          <a:p>
            <a:r>
              <a:rPr lang="tr-TR" b="1" dirty="0" smtClean="0"/>
              <a:t>Barkod </a:t>
            </a:r>
            <a:r>
              <a:rPr lang="tr-TR" b="1" dirty="0"/>
              <a:t>veri toplama sistemi</a:t>
            </a:r>
            <a:endParaRPr lang="en-US" dirty="0"/>
          </a:p>
          <a:p>
            <a:endParaRPr lang="en-US" dirty="0"/>
          </a:p>
        </p:txBody>
      </p:sp>
    </p:spTree>
    <p:extLst>
      <p:ext uri="{BB962C8B-B14F-4D97-AF65-F5344CB8AC3E}">
        <p14:creationId xmlns:p14="http://schemas.microsoft.com/office/powerpoint/2010/main" val="2235816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1.3.1. Barkod Sisteminin Üreticilere Sağladığı Faydalar</a:t>
            </a:r>
            <a:r>
              <a:rPr lang="en-US" dirty="0"/>
              <a:t/>
            </a:r>
            <a:br>
              <a:rPr lang="en-US" dirty="0"/>
            </a:br>
            <a:endParaRPr lang="en-US" dirty="0"/>
          </a:p>
        </p:txBody>
      </p:sp>
      <p:sp>
        <p:nvSpPr>
          <p:cNvPr id="3" name="İçerik Yer Tutucusu 2"/>
          <p:cNvSpPr>
            <a:spLocks noGrp="1"/>
          </p:cNvSpPr>
          <p:nvPr>
            <p:ph idx="1"/>
          </p:nvPr>
        </p:nvSpPr>
        <p:spPr>
          <a:xfrm>
            <a:off x="677334" y="1815921"/>
            <a:ext cx="8596668" cy="4225441"/>
          </a:xfrm>
        </p:spPr>
        <p:txBody>
          <a:bodyPr>
            <a:normAutofit/>
          </a:bodyPr>
          <a:lstStyle/>
          <a:p>
            <a:r>
              <a:rPr lang="tr-TR" dirty="0"/>
              <a:t>Ürünlerin giriş-çıkış ve üretim hareketleri ile stok durumları kolay ve anında izlenir.</a:t>
            </a:r>
            <a:endParaRPr lang="en-US" dirty="0"/>
          </a:p>
          <a:p>
            <a:r>
              <a:rPr lang="tr-TR" dirty="0" smtClean="0"/>
              <a:t>Üretim </a:t>
            </a:r>
            <a:r>
              <a:rPr lang="tr-TR" dirty="0"/>
              <a:t>ve ambarda gerçekleştirilen işlemler anında izlenir, denetim kolaylaşır.</a:t>
            </a:r>
            <a:endParaRPr lang="en-US" dirty="0"/>
          </a:p>
          <a:p>
            <a:r>
              <a:rPr lang="tr-TR" dirty="0" smtClean="0"/>
              <a:t>Üretim </a:t>
            </a:r>
            <a:r>
              <a:rPr lang="tr-TR" dirty="0"/>
              <a:t>ve kalite kontrol aşamaları kolayca izlenir.</a:t>
            </a:r>
            <a:endParaRPr lang="en-US" dirty="0"/>
          </a:p>
          <a:p>
            <a:r>
              <a:rPr lang="tr-TR" dirty="0" smtClean="0"/>
              <a:t>Sipariş  </a:t>
            </a:r>
            <a:r>
              <a:rPr lang="tr-TR" dirty="0"/>
              <a:t>ve  üretim emirlerinin  durumları  anında  öğrenilerek gereken  önlemler alınır</a:t>
            </a:r>
            <a:r>
              <a:rPr lang="tr-TR" dirty="0" smtClean="0"/>
              <a:t>.</a:t>
            </a:r>
            <a:endParaRPr lang="en-US" dirty="0"/>
          </a:p>
          <a:p>
            <a:r>
              <a:rPr lang="tr-TR" dirty="0" smtClean="0"/>
              <a:t>Üretim </a:t>
            </a:r>
            <a:r>
              <a:rPr lang="tr-TR" dirty="0"/>
              <a:t>ve ambar maliyetleri kolayca izlenir.</a:t>
            </a:r>
            <a:endParaRPr lang="en-US" dirty="0"/>
          </a:p>
          <a:p>
            <a:r>
              <a:rPr lang="tr-TR" dirty="0" smtClean="0"/>
              <a:t>Ürün </a:t>
            </a:r>
            <a:r>
              <a:rPr lang="tr-TR" dirty="0"/>
              <a:t>sevkiyatları doğru ve zamanında yapılır.</a:t>
            </a:r>
            <a:endParaRPr lang="en-US" dirty="0"/>
          </a:p>
          <a:p>
            <a:r>
              <a:rPr lang="tr-TR" dirty="0" smtClean="0"/>
              <a:t>İşletmede </a:t>
            </a:r>
            <a:r>
              <a:rPr lang="tr-TR" dirty="0"/>
              <a:t>iş gücü ve yerden tasarruf edilerek maliyet azaltılır, verimlilik artar.</a:t>
            </a:r>
            <a:endParaRPr lang="en-US" dirty="0"/>
          </a:p>
          <a:p>
            <a:r>
              <a:rPr lang="tr-TR" dirty="0" smtClean="0"/>
              <a:t>Üretimin </a:t>
            </a:r>
            <a:r>
              <a:rPr lang="tr-TR" dirty="0"/>
              <a:t>denetlenmesi sonucunda ürünlerin niteliği yükseltilir.</a:t>
            </a:r>
            <a:endParaRPr lang="en-US" dirty="0"/>
          </a:p>
          <a:p>
            <a:r>
              <a:rPr lang="tr-TR" dirty="0" smtClean="0"/>
              <a:t>Üretimde </a:t>
            </a:r>
            <a:r>
              <a:rPr lang="tr-TR" dirty="0"/>
              <a:t>ISO standartlarının gerektirdiği izlenebilirlik sağlanır</a:t>
            </a:r>
            <a:r>
              <a:rPr lang="tr-TR" dirty="0" smtClean="0"/>
              <a:t>.</a:t>
            </a:r>
            <a:endParaRPr lang="en-US" dirty="0"/>
          </a:p>
        </p:txBody>
      </p:sp>
    </p:spTree>
    <p:extLst>
      <p:ext uri="{BB962C8B-B14F-4D97-AF65-F5344CB8AC3E}">
        <p14:creationId xmlns:p14="http://schemas.microsoft.com/office/powerpoint/2010/main" val="320804983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3.2. </a:t>
            </a:r>
            <a:r>
              <a:rPr lang="tr-TR" b="1"/>
              <a:t>Barkod Uygulamaları</a:t>
            </a:r>
            <a:endParaRPr lang="en-US" dirty="0"/>
          </a:p>
        </p:txBody>
      </p:sp>
      <p:sp>
        <p:nvSpPr>
          <p:cNvPr id="3" name="İçerik Yer Tutucusu 2"/>
          <p:cNvSpPr>
            <a:spLocks noGrp="1"/>
          </p:cNvSpPr>
          <p:nvPr>
            <p:ph idx="1"/>
          </p:nvPr>
        </p:nvSpPr>
        <p:spPr/>
        <p:txBody>
          <a:bodyPr>
            <a:normAutofit lnSpcReduction="10000"/>
          </a:bodyPr>
          <a:lstStyle/>
          <a:p>
            <a:r>
              <a:rPr lang="tr-TR" dirty="0"/>
              <a:t>Endüstriyel veri toplama terminalleri, doğrudan barkod ve manyetik kart okuyuculara bağlanarak alınan bilgi sinyallerini deşifre edebilen, dijital girişleri ile iş makinalarının elektronik kontrol devrelerine bağlanarak kontrol ve bilgi sinyalleri alabilen ve sinyal çıkışları ile makinaları kontrol edebilen tipik bilgisayarlardır. Üzerinde çalıştırılan özel yazılımlarla toplanan verilerin değerlendirilmesi, bilgisayar ortamlarına transferi, aynı zamanda veriler doğrultusunda  iş  makinelerinin  hız  ve  performans  bilgilerinin  de  toplanarak  sisteme aktarılması sağlanır.</a:t>
            </a:r>
            <a:endParaRPr lang="en-US" dirty="0"/>
          </a:p>
          <a:p>
            <a:r>
              <a:rPr lang="tr-TR" dirty="0" smtClean="0"/>
              <a:t>Barkod </a:t>
            </a:r>
            <a:r>
              <a:rPr lang="tr-TR" dirty="0"/>
              <a:t>kullanımı ile geliştirilen veri toplama sistemlerinde barkod yazıcılar, barkod okuyucular, taşınabilir el bilgisayarları ve bilgisayarların birbirleri ile iletişim kurmasını sağlayan iletişim birimleri kullanılır.</a:t>
            </a:r>
            <a:endParaRPr lang="en-US" dirty="0"/>
          </a:p>
          <a:p>
            <a:r>
              <a:rPr lang="tr-TR" dirty="0" smtClean="0"/>
              <a:t>Barkodun </a:t>
            </a:r>
            <a:r>
              <a:rPr lang="tr-TR" dirty="0"/>
              <a:t>kullanımıyla gerçekleştirilen veri toplama sistemlerinin  başlıca uygulama alanları ve uygulama konuları aşağıdaki tabloda gösterilmiştir</a:t>
            </a:r>
            <a:r>
              <a:rPr lang="tr-TR" dirty="0" smtClean="0"/>
              <a:t>.</a:t>
            </a:r>
            <a:endParaRPr lang="en-US" dirty="0"/>
          </a:p>
        </p:txBody>
      </p:sp>
    </p:spTree>
    <p:extLst>
      <p:ext uri="{BB962C8B-B14F-4D97-AF65-F5344CB8AC3E}">
        <p14:creationId xmlns:p14="http://schemas.microsoft.com/office/powerpoint/2010/main" val="334226471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l="13548" t="19169" r="67279" b="21317"/>
          <a:stretch/>
        </p:blipFill>
        <p:spPr>
          <a:xfrm>
            <a:off x="0" y="0"/>
            <a:ext cx="7392473" cy="6962464"/>
          </a:xfrm>
          <a:prstGeom prst="rect">
            <a:avLst/>
          </a:prstGeom>
        </p:spPr>
      </p:pic>
      <p:sp>
        <p:nvSpPr>
          <p:cNvPr id="3" name="İçerik Yer Tutucusu 2"/>
          <p:cNvSpPr>
            <a:spLocks noGrp="1"/>
          </p:cNvSpPr>
          <p:nvPr>
            <p:ph idx="1"/>
          </p:nvPr>
        </p:nvSpPr>
        <p:spPr>
          <a:xfrm>
            <a:off x="7622883" y="3481232"/>
            <a:ext cx="3302238" cy="312154"/>
          </a:xfrm>
        </p:spPr>
        <p:txBody>
          <a:bodyPr>
            <a:normAutofit fontScale="92500" lnSpcReduction="20000"/>
          </a:bodyPr>
          <a:lstStyle/>
          <a:p>
            <a:r>
              <a:rPr lang="tr-TR" b="1" dirty="0"/>
              <a:t>Barkod uygulama alanları</a:t>
            </a:r>
            <a:endParaRPr lang="en-US" dirty="0"/>
          </a:p>
        </p:txBody>
      </p:sp>
    </p:spTree>
    <p:extLst>
      <p:ext uri="{BB962C8B-B14F-4D97-AF65-F5344CB8AC3E}">
        <p14:creationId xmlns:p14="http://schemas.microsoft.com/office/powerpoint/2010/main" val="214954292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4" name="Resim 3"/>
          <p:cNvPicPr>
            <a:picLocks noChangeAspect="1"/>
          </p:cNvPicPr>
          <p:nvPr/>
        </p:nvPicPr>
        <p:blipFill rotWithShape="1">
          <a:blip r:embed="rId2"/>
          <a:srcRect l="13547" t="29130" r="67247" b="29806"/>
          <a:stretch/>
        </p:blipFill>
        <p:spPr>
          <a:xfrm>
            <a:off x="859809" y="0"/>
            <a:ext cx="9867331" cy="6401732"/>
          </a:xfrm>
          <a:prstGeom prst="rect">
            <a:avLst/>
          </a:prstGeom>
        </p:spPr>
      </p:pic>
      <p:sp>
        <p:nvSpPr>
          <p:cNvPr id="5" name="Metin kutusu 4"/>
          <p:cNvSpPr txBox="1"/>
          <p:nvPr/>
        </p:nvSpPr>
        <p:spPr>
          <a:xfrm>
            <a:off x="4080681" y="6401732"/>
            <a:ext cx="2975212" cy="646331"/>
          </a:xfrm>
          <a:prstGeom prst="rect">
            <a:avLst/>
          </a:prstGeom>
          <a:noFill/>
        </p:spPr>
        <p:txBody>
          <a:bodyPr wrap="square" rtlCol="0">
            <a:spAutoFit/>
          </a:bodyPr>
          <a:lstStyle/>
          <a:p>
            <a:pPr algn="ctr"/>
            <a:r>
              <a:rPr lang="tr-TR" b="1" dirty="0" smtClean="0"/>
              <a:t>Barkod </a:t>
            </a:r>
            <a:r>
              <a:rPr lang="tr-TR" b="1" dirty="0"/>
              <a:t>uygulama alanları</a:t>
            </a:r>
            <a:endParaRPr lang="en-US" dirty="0"/>
          </a:p>
          <a:p>
            <a:endParaRPr lang="en-US" dirty="0"/>
          </a:p>
        </p:txBody>
      </p:sp>
    </p:spTree>
    <p:extLst>
      <p:ext uri="{BB962C8B-B14F-4D97-AF65-F5344CB8AC3E}">
        <p14:creationId xmlns:p14="http://schemas.microsoft.com/office/powerpoint/2010/main" val="23202739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3.3. Barkod Etiket Basımı</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dirty="0"/>
              <a:t>Barkod etiketleri kendinden yapışkanlı (</a:t>
            </a:r>
            <a:r>
              <a:rPr lang="tr-TR" dirty="0" err="1"/>
              <a:t>sticker</a:t>
            </a:r>
            <a:r>
              <a:rPr lang="tr-TR" dirty="0"/>
              <a:t>), karton, metal ve benzeri şekillerde olabilir.</a:t>
            </a:r>
            <a:endParaRPr lang="en-US" dirty="0"/>
          </a:p>
          <a:p>
            <a:r>
              <a:rPr lang="tr-TR" b="1" u="sng" dirty="0" smtClean="0"/>
              <a:t>3.3.1</a:t>
            </a:r>
            <a:r>
              <a:rPr lang="tr-TR" b="1" u="sng" dirty="0"/>
              <a:t>. </a:t>
            </a:r>
            <a:r>
              <a:rPr lang="tr-TR" b="1" u="sng" dirty="0" err="1"/>
              <a:t>Barkodlama</a:t>
            </a:r>
            <a:r>
              <a:rPr lang="tr-TR" b="1" u="sng" dirty="0"/>
              <a:t> Yöntemi</a:t>
            </a:r>
            <a:endParaRPr lang="en-US" u="sng" dirty="0"/>
          </a:p>
          <a:p>
            <a:r>
              <a:rPr lang="tr-TR" dirty="0" smtClean="0"/>
              <a:t>Bir </a:t>
            </a:r>
            <a:r>
              <a:rPr lang="tr-TR" dirty="0"/>
              <a:t>işletmedeki ürünlerin barkod sistemiyle takibinin yapılabilmesinin ilk kuralı söz konusu ürünün barkoda sahip olmasıdır. Ürünün </a:t>
            </a:r>
            <a:r>
              <a:rPr lang="tr-TR" dirty="0" err="1"/>
              <a:t>barkodlanması</a:t>
            </a:r>
            <a:r>
              <a:rPr lang="tr-TR" dirty="0"/>
              <a:t> ürünün yapısı, kullanım şekli, ömrü ve </a:t>
            </a:r>
            <a:r>
              <a:rPr lang="tr-TR" dirty="0" err="1"/>
              <a:t>barkodlama</a:t>
            </a:r>
            <a:r>
              <a:rPr lang="tr-TR" dirty="0"/>
              <a:t> maliyetine bağlı olarak farklı şekillerde </a:t>
            </a:r>
            <a:r>
              <a:rPr lang="tr-TR" dirty="0" err="1"/>
              <a:t>barkodlanabilir</a:t>
            </a:r>
            <a:r>
              <a:rPr lang="tr-TR" dirty="0"/>
              <a:t>.</a:t>
            </a:r>
            <a:endParaRPr lang="en-US" dirty="0"/>
          </a:p>
          <a:p>
            <a:pPr marL="0" indent="0">
              <a:buNone/>
            </a:pPr>
            <a:r>
              <a:rPr lang="tr-TR" dirty="0" smtClean="0"/>
              <a:t>	- Ürünün </a:t>
            </a:r>
            <a:r>
              <a:rPr lang="tr-TR" dirty="0"/>
              <a:t>üzerine yazdırılması</a:t>
            </a:r>
            <a:endParaRPr lang="en-US" dirty="0"/>
          </a:p>
          <a:p>
            <a:pPr marL="0" indent="0">
              <a:buNone/>
            </a:pPr>
            <a:r>
              <a:rPr lang="tr-TR" dirty="0" smtClean="0"/>
              <a:t>	- Ürünün </a:t>
            </a:r>
            <a:r>
              <a:rPr lang="tr-TR" dirty="0"/>
              <a:t>ambalajı üzerine yazdırılması</a:t>
            </a:r>
            <a:endParaRPr lang="en-US" dirty="0"/>
          </a:p>
          <a:p>
            <a:pPr marL="0" indent="0">
              <a:buNone/>
            </a:pPr>
            <a:r>
              <a:rPr lang="tr-TR" dirty="0" smtClean="0"/>
              <a:t>	- Etiket </a:t>
            </a:r>
            <a:r>
              <a:rPr lang="tr-TR" dirty="0"/>
              <a:t>üzerine yazdırılması</a:t>
            </a:r>
            <a:endParaRPr lang="en-US" dirty="0"/>
          </a:p>
          <a:p>
            <a:endParaRPr lang="en-US" dirty="0"/>
          </a:p>
        </p:txBody>
      </p:sp>
    </p:spTree>
    <p:extLst>
      <p:ext uri="{BB962C8B-B14F-4D97-AF65-F5344CB8AC3E}">
        <p14:creationId xmlns:p14="http://schemas.microsoft.com/office/powerpoint/2010/main" val="158752339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3.3.1.1. Ürünün Üzerine Yazdırma</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smtClean="0"/>
              <a:t>Bu  </a:t>
            </a:r>
            <a:r>
              <a:rPr lang="tr-TR" dirty="0"/>
              <a:t>yöntem ürünün  yapısına  bağlı  olarak  barkodun  ürünün  üzerine  yazdırılmasıdır. Kullanıldığı alanlara plastik borular örnek verilebilir.</a:t>
            </a:r>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7946" y="3482869"/>
            <a:ext cx="2480717" cy="198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884376" y="5684199"/>
            <a:ext cx="1787856" cy="646331"/>
          </a:xfrm>
          <a:prstGeom prst="rect">
            <a:avLst/>
          </a:prstGeom>
          <a:noFill/>
        </p:spPr>
        <p:txBody>
          <a:bodyPr wrap="square" rtlCol="0">
            <a:spAutoFit/>
          </a:bodyPr>
          <a:lstStyle/>
          <a:p>
            <a:r>
              <a:rPr lang="tr-TR" b="1" dirty="0" smtClean="0"/>
              <a:t>Plastik </a:t>
            </a:r>
            <a:r>
              <a:rPr lang="tr-TR" b="1" dirty="0"/>
              <a:t>borular</a:t>
            </a:r>
            <a:endParaRPr lang="en-US" dirty="0"/>
          </a:p>
          <a:p>
            <a:endParaRPr lang="en-US" dirty="0"/>
          </a:p>
        </p:txBody>
      </p:sp>
    </p:spTree>
    <p:extLst>
      <p:ext uri="{BB962C8B-B14F-4D97-AF65-F5344CB8AC3E}">
        <p14:creationId xmlns:p14="http://schemas.microsoft.com/office/powerpoint/2010/main" val="419283686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3.3.1.2. Ürünün Ambalajı Üzerine Yazdırma</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smtClean="0"/>
              <a:t>Bu </a:t>
            </a:r>
            <a:r>
              <a:rPr lang="tr-TR" dirty="0"/>
              <a:t>yöntem ürünün ambalajının hazırlanması sırasında barkodun ambalaj üzerine yazdırılması yöntemidir. Genelde matbaa ortamında hazırlanmaktadır. Avantajı, fazla sayıda hazırlanması nedeniyle maliyetinin düşük olması, dezavantajı barkodda yapılan bir hatanın düzeltilmesinin maliyetli olmasıdır. Kullanıldığı alanlara gıda ürünleri örnek verilebilir.</a:t>
            </a:r>
            <a:endParaRPr lang="en-US" dirty="0"/>
          </a:p>
          <a:p>
            <a:endParaRPr lang="en-US" dirty="0"/>
          </a:p>
        </p:txBody>
      </p:sp>
    </p:spTree>
    <p:extLst>
      <p:ext uri="{BB962C8B-B14F-4D97-AF65-F5344CB8AC3E}">
        <p14:creationId xmlns:p14="http://schemas.microsoft.com/office/powerpoint/2010/main" val="180714610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3.3.1.3. Etiket Üzerine Yazdırma</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dirty="0" smtClean="0"/>
              <a:t>Bu </a:t>
            </a:r>
            <a:r>
              <a:rPr lang="tr-TR" dirty="0"/>
              <a:t>yöntem ürünün özelliğine ve kullanım ömrüne bağlı olarak uygun etiket üzerine barkodun yazdırılması ve etiketin ürünün ambalajı üzerine yapıştırılması veya dikilmesidir. Oluşturulması hızlı ve maliyeti düşüktür. Bu yöntemde genelde barkod yazıcılar kullanılarak barkod oluşturulmaktadır. Kullanıldığı alanlara giyim, elektronik malzemeler, kırtasiye ürünleri, otomotiv yedek parçaları, marketler, tartılabilir gıdalar, taşımacılık sektörü, optik ürünler, kuyumculuk sektörü örnek verilebilir</a:t>
            </a:r>
            <a:r>
              <a:rPr lang="tr-TR" dirty="0" smtClean="0"/>
              <a:t>.</a:t>
            </a:r>
            <a:endParaRPr lang="en-US" dirty="0"/>
          </a:p>
        </p:txBody>
      </p:sp>
    </p:spTree>
    <p:extLst>
      <p:ext uri="{BB962C8B-B14F-4D97-AF65-F5344CB8AC3E}">
        <p14:creationId xmlns:p14="http://schemas.microsoft.com/office/powerpoint/2010/main" val="326525534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3.3.1.3. Etiket Üzerine Yazdırma</a:t>
            </a:r>
            <a:r>
              <a:rPr lang="en-US" dirty="0"/>
              <a:t/>
            </a:r>
            <a:br>
              <a:rPr lang="en-US" dirty="0"/>
            </a:br>
            <a:endParaRPr lang="en-US" dirty="0"/>
          </a:p>
        </p:txBody>
      </p:sp>
      <p:sp>
        <p:nvSpPr>
          <p:cNvPr id="3" name="İçerik Yer Tutucusu 2"/>
          <p:cNvSpPr>
            <a:spLocks noGrp="1"/>
          </p:cNvSpPr>
          <p:nvPr>
            <p:ph idx="1"/>
          </p:nvPr>
        </p:nvSpPr>
        <p:spPr>
          <a:xfrm>
            <a:off x="677334" y="1396314"/>
            <a:ext cx="8596668" cy="3880773"/>
          </a:xfrm>
        </p:spPr>
        <p:txBody>
          <a:bodyPr/>
          <a:lstStyle/>
          <a:p>
            <a:r>
              <a:rPr lang="tr-TR" dirty="0" err="1"/>
              <a:t>Barkodlanacak</a:t>
            </a:r>
            <a:r>
              <a:rPr lang="tr-TR" dirty="0"/>
              <a:t> ürünün yapısına, kullanım şekline göre farklı özelliklere sahip bir etiket tercih edilebilir. Aşağıda bazı etiket malzemesi özelliği ve tercih edilen uygulama alanları görülmektedir.</a:t>
            </a:r>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644" y="2583076"/>
            <a:ext cx="7421207" cy="292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2546895" y="5694469"/>
            <a:ext cx="4544704" cy="369332"/>
          </a:xfrm>
          <a:prstGeom prst="rect">
            <a:avLst/>
          </a:prstGeom>
          <a:noFill/>
        </p:spPr>
        <p:txBody>
          <a:bodyPr wrap="square" rtlCol="0">
            <a:spAutoFit/>
          </a:bodyPr>
          <a:lstStyle/>
          <a:p>
            <a:r>
              <a:rPr lang="tr-TR" b="1" dirty="0" smtClean="0"/>
              <a:t>Etiket </a:t>
            </a:r>
            <a:r>
              <a:rPr lang="tr-TR" b="1" dirty="0"/>
              <a:t>malzemeleri ve uygulama alanları</a:t>
            </a:r>
            <a:endParaRPr lang="en-US" dirty="0"/>
          </a:p>
        </p:txBody>
      </p:sp>
    </p:spTree>
    <p:extLst>
      <p:ext uri="{BB962C8B-B14F-4D97-AF65-F5344CB8AC3E}">
        <p14:creationId xmlns:p14="http://schemas.microsoft.com/office/powerpoint/2010/main" val="203773767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 Yazdırma Cihazının Seçimi</a:t>
            </a:r>
            <a:r>
              <a:rPr lang="en-US" dirty="0"/>
              <a:t/>
            </a:r>
            <a:br>
              <a:rPr lang="en-US" dirty="0"/>
            </a:br>
            <a:endParaRPr lang="en-US" dirty="0"/>
          </a:p>
        </p:txBody>
      </p:sp>
      <p:sp>
        <p:nvSpPr>
          <p:cNvPr id="3" name="İçerik Yer Tutucusu 2"/>
          <p:cNvSpPr>
            <a:spLocks noGrp="1"/>
          </p:cNvSpPr>
          <p:nvPr>
            <p:ph idx="1"/>
          </p:nvPr>
        </p:nvSpPr>
        <p:spPr>
          <a:xfrm>
            <a:off x="581800" y="1478200"/>
            <a:ext cx="8596668" cy="3880773"/>
          </a:xfrm>
        </p:spPr>
        <p:txBody>
          <a:bodyPr/>
          <a:lstStyle/>
          <a:p>
            <a:r>
              <a:rPr lang="tr-TR" dirty="0" smtClean="0"/>
              <a:t>Barkod </a:t>
            </a:r>
            <a:r>
              <a:rPr lang="tr-TR" dirty="0"/>
              <a:t>etiketleri basmanın çeşitli yolları vardır, önemli olan uygulamanın doğasıdır. </a:t>
            </a:r>
            <a:r>
              <a:rPr lang="tr-TR" dirty="0" err="1"/>
              <a:t>Barkodlanacak</a:t>
            </a:r>
            <a:r>
              <a:rPr lang="tr-TR" dirty="0"/>
              <a:t> ürünün yapısına, kullanım şekline göre farklı özelliklere sahip bir etiket tercih edilebileceği gibi yazdırma cihazının seçiminde de aynı ölçütlere göre farklı özelliklere sahip yazıcılar tercih edilebilir. Aşağıdaki tabloda bazı yazıcıların teknolojik özellikleri gösterilmiştir.</a:t>
            </a: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239" y="3227517"/>
            <a:ext cx="7199667" cy="274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160515" y="6041248"/>
            <a:ext cx="3630305" cy="646331"/>
          </a:xfrm>
          <a:prstGeom prst="rect">
            <a:avLst/>
          </a:prstGeom>
          <a:noFill/>
        </p:spPr>
        <p:txBody>
          <a:bodyPr wrap="square" rtlCol="0">
            <a:spAutoFit/>
          </a:bodyPr>
          <a:lstStyle/>
          <a:p>
            <a:r>
              <a:rPr lang="tr-TR" b="1" dirty="0" smtClean="0"/>
              <a:t>Yazıcıların </a:t>
            </a:r>
            <a:r>
              <a:rPr lang="tr-TR" b="1" dirty="0"/>
              <a:t>teknolojik özellikleri</a:t>
            </a:r>
            <a:endParaRPr lang="en-US" dirty="0"/>
          </a:p>
          <a:p>
            <a:endParaRPr lang="en-US" dirty="0"/>
          </a:p>
        </p:txBody>
      </p:sp>
    </p:spTree>
    <p:extLst>
      <p:ext uri="{BB962C8B-B14F-4D97-AF65-F5344CB8AC3E}">
        <p14:creationId xmlns:p14="http://schemas.microsoft.com/office/powerpoint/2010/main" val="73868745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3.4.1. Ofis Yazıcılarını Kullanmak</a:t>
            </a:r>
            <a:r>
              <a:rPr lang="en-US" dirty="0"/>
              <a:t/>
            </a:r>
            <a:br>
              <a:rPr lang="en-US" dirty="0"/>
            </a:br>
            <a:endParaRPr lang="en-US" dirty="0"/>
          </a:p>
        </p:txBody>
      </p:sp>
      <p:sp>
        <p:nvSpPr>
          <p:cNvPr id="3" name="İçerik Yer Tutucusu 2"/>
          <p:cNvSpPr>
            <a:spLocks noGrp="1"/>
          </p:cNvSpPr>
          <p:nvPr>
            <p:ph idx="1"/>
          </p:nvPr>
        </p:nvSpPr>
        <p:spPr>
          <a:xfrm>
            <a:off x="677334" y="1419367"/>
            <a:ext cx="8596668" cy="4621995"/>
          </a:xfrm>
        </p:spPr>
        <p:txBody>
          <a:bodyPr>
            <a:normAutofit fontScale="85000" lnSpcReduction="20000"/>
          </a:bodyPr>
          <a:lstStyle/>
          <a:p>
            <a:r>
              <a:rPr lang="tr-TR" dirty="0"/>
              <a:t>Çoğu uygulama için ofisinizdeki PC ve mevcut vuruşlu veya lazer yazıcılarla çalışacak kullanıma hazır bir barkod etiketleme ve basma paketi almak uygun bir seçenektir. Bu yaklaşımın en büyük kazancı diğer seçeneğe kıyasla düşük yatırım maliyetidir. Bununla beraber aşağıdaki konuları da </a:t>
            </a:r>
            <a:r>
              <a:rPr lang="tr-TR" dirty="0" smtClean="0"/>
              <a:t>göz önünde </a:t>
            </a:r>
            <a:r>
              <a:rPr lang="tr-TR" dirty="0"/>
              <a:t>bulundurmak </a:t>
            </a:r>
            <a:r>
              <a:rPr lang="tr-TR" dirty="0" smtClean="0"/>
              <a:t>gerekir.</a:t>
            </a:r>
            <a:endParaRPr lang="tr-TR" dirty="0"/>
          </a:p>
          <a:p>
            <a:r>
              <a:rPr lang="tr-TR" dirty="0" smtClean="0"/>
              <a:t>Yazıcıya </a:t>
            </a:r>
            <a:r>
              <a:rPr lang="tr-TR" dirty="0"/>
              <a:t>etiket yükleme ihtiyacı: Eğer bu amaç için bir yazıcı ayırmazsanız diğer baskı işleri duracaktır.</a:t>
            </a:r>
            <a:endParaRPr lang="en-US" dirty="0"/>
          </a:p>
          <a:p>
            <a:r>
              <a:rPr lang="tr-TR" dirty="0" smtClean="0"/>
              <a:t>Genellikle  </a:t>
            </a:r>
            <a:r>
              <a:rPr lang="tr-TR" dirty="0"/>
              <a:t>kâğıt  etiketle  sınırlısınız:  Eğer  dayanıklı  (</a:t>
            </a:r>
            <a:r>
              <a:rPr lang="tr-TR" dirty="0" err="1"/>
              <a:t>robust</a:t>
            </a:r>
            <a:r>
              <a:rPr lang="tr-TR" dirty="0"/>
              <a:t>)  ve  </a:t>
            </a:r>
            <a:r>
              <a:rPr lang="tr-TR" dirty="0" smtClean="0"/>
              <a:t>çizilmeye</a:t>
            </a:r>
            <a:r>
              <a:rPr lang="tr-TR" dirty="0"/>
              <a:t> </a:t>
            </a:r>
            <a:r>
              <a:rPr lang="tr-TR" dirty="0" smtClean="0"/>
              <a:t>(</a:t>
            </a:r>
            <a:r>
              <a:rPr lang="tr-TR" dirty="0" err="1" smtClean="0"/>
              <a:t>scratch</a:t>
            </a:r>
            <a:r>
              <a:rPr lang="tr-TR" dirty="0"/>
              <a:t>) dayanıklı etiket üretmek isterseniz bu </a:t>
            </a:r>
            <a:r>
              <a:rPr lang="tr-TR" dirty="0" err="1"/>
              <a:t>printerleri</a:t>
            </a:r>
            <a:r>
              <a:rPr lang="tr-TR" dirty="0"/>
              <a:t> kullanamayabilirsiniz.</a:t>
            </a:r>
            <a:endParaRPr lang="en-US" dirty="0"/>
          </a:p>
          <a:p>
            <a:r>
              <a:rPr lang="tr-TR" dirty="0" smtClean="0"/>
              <a:t>Bir  </a:t>
            </a:r>
            <a:r>
              <a:rPr lang="tr-TR" dirty="0"/>
              <a:t>adet  etiket  basmak  için  -özellikle  lazer  yazıcılarda-  pek  çok  boş  etiket harcamanız gerekebilir. Eğer değişik miktarda ve talep anında (etiket bilgilerinin anlık gelmesi) etiket basmak istiyorsanız daha az kullanışlı olacaktır.</a:t>
            </a:r>
            <a:endParaRPr lang="en-US" dirty="0"/>
          </a:p>
          <a:p>
            <a:r>
              <a:rPr lang="tr-TR" dirty="0" smtClean="0"/>
              <a:t>Ofis </a:t>
            </a:r>
            <a:r>
              <a:rPr lang="tr-TR" dirty="0"/>
              <a:t>yazıcıları için kullanılan etiket malzemesi genellikle sabit yapışkan tipli olup bütün uygulamalar için uygun olmayabilir.</a:t>
            </a:r>
            <a:endParaRPr lang="en-US" dirty="0"/>
          </a:p>
          <a:p>
            <a:r>
              <a:rPr lang="tr-TR" dirty="0" smtClean="0"/>
              <a:t>Barkodun </a:t>
            </a:r>
            <a:r>
              <a:rPr lang="tr-TR" dirty="0"/>
              <a:t>nokta vuruşlu yazıcıdan basılması biraz dikkat gerektirir. Her </a:t>
            </a:r>
            <a:r>
              <a:rPr lang="tr-TR" dirty="0" smtClean="0"/>
              <a:t>çizgi</a:t>
            </a:r>
            <a:r>
              <a:rPr lang="tr-TR" dirty="0"/>
              <a:t> </a:t>
            </a:r>
            <a:r>
              <a:rPr lang="tr-TR" dirty="0" smtClean="0"/>
              <a:t>noktalardan </a:t>
            </a:r>
            <a:r>
              <a:rPr lang="tr-TR" dirty="0"/>
              <a:t>oluştuğundan genellikle iyi basılmış bir barkod için gerekli olan koyu (keskin) siyah rengi sağlamak mümkün değildir. Yine de dikkatle yapıldığında 24 noktalı yazıcılarda daha iyi sonuçlar sağlanabildiği gibi 9 noktalı yazıcılarda bile iyi okunabilen barkodlar üretmek mümkündür.</a:t>
            </a:r>
            <a:endParaRPr lang="en-US" dirty="0"/>
          </a:p>
          <a:p>
            <a:r>
              <a:rPr lang="tr-TR" dirty="0" smtClean="0"/>
              <a:t>Aşınmış </a:t>
            </a:r>
            <a:r>
              <a:rPr lang="tr-TR" dirty="0"/>
              <a:t>yazıcı şeritleri ve bozuk yazıcı kafaları da kötü basılmış ve okunamayan barkodların başlıca sebeplerindendir</a:t>
            </a:r>
            <a:r>
              <a:rPr lang="tr-TR" dirty="0" smtClean="0"/>
              <a:t>.</a:t>
            </a:r>
            <a:endParaRPr lang="en-US" dirty="0"/>
          </a:p>
        </p:txBody>
      </p:sp>
    </p:spTree>
    <p:extLst>
      <p:ext uri="{BB962C8B-B14F-4D97-AF65-F5344CB8AC3E}">
        <p14:creationId xmlns:p14="http://schemas.microsoft.com/office/powerpoint/2010/main" val="4204804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1.3.2. Barkod Sisteminin Dağıtıcılara ve Toptan Satıcılara Sağladığı Faydalar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Ürünlerin hareketleri ve stokları kolayca ve anında izlenir.</a:t>
            </a:r>
            <a:endParaRPr lang="en-US" dirty="0"/>
          </a:p>
          <a:p>
            <a:r>
              <a:rPr lang="tr-TR" dirty="0" smtClean="0"/>
              <a:t>Ürünlerin </a:t>
            </a:r>
            <a:r>
              <a:rPr lang="tr-TR" dirty="0"/>
              <a:t>depo içindeki hareketlerinin kolayca denetlenmesiyle depo yönetimi kolaylaşır.</a:t>
            </a:r>
            <a:endParaRPr lang="en-US" dirty="0"/>
          </a:p>
          <a:p>
            <a:r>
              <a:rPr lang="tr-TR" dirty="0" smtClean="0"/>
              <a:t>Envanter </a:t>
            </a:r>
            <a:r>
              <a:rPr lang="tr-TR" dirty="0"/>
              <a:t>sayımı hızlı ve doğru yapılır.</a:t>
            </a:r>
            <a:endParaRPr lang="en-US" dirty="0"/>
          </a:p>
          <a:p>
            <a:r>
              <a:rPr lang="tr-TR" dirty="0" smtClean="0"/>
              <a:t>Alım </a:t>
            </a:r>
            <a:r>
              <a:rPr lang="tr-TR" dirty="0"/>
              <a:t>ve satım işlemleri doğru ve hızlı gerçekleşir.</a:t>
            </a:r>
            <a:endParaRPr lang="en-US" dirty="0"/>
          </a:p>
          <a:p>
            <a:r>
              <a:rPr lang="tr-TR" dirty="0" smtClean="0"/>
              <a:t>İşletmede </a:t>
            </a:r>
            <a:r>
              <a:rPr lang="tr-TR" dirty="0"/>
              <a:t>işgücü ve yerden tasarruf edilerek maliyetler azaltılır, verimlilik artar.</a:t>
            </a:r>
            <a:endParaRPr lang="en-US" dirty="0"/>
          </a:p>
          <a:p>
            <a:endParaRPr lang="en-US" dirty="0"/>
          </a:p>
        </p:txBody>
      </p:sp>
    </p:spTree>
    <p:extLst>
      <p:ext uri="{BB962C8B-B14F-4D97-AF65-F5344CB8AC3E}">
        <p14:creationId xmlns:p14="http://schemas.microsoft.com/office/powerpoint/2010/main" val="326593603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3.4.2. Termal Yazıcı Kullanmak</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dirty="0"/>
              <a:t>Barkod uygulamalarında genelde tercih edilen yazdırma teknolojisi TERMAL baskı yöntemidir. Bunlar rulo hâlindeki etiketlere barkod (ve diğer verileri) basmak için dizayn edilmiş özel yazıcılardır. Bu tür yazıcılarda yakıcı baskı kafası altından geçen malzemeye sıcaklık uygulanarak yazdırma işlemi sağlanır.</a:t>
            </a:r>
            <a:endParaRPr lang="en-US" dirty="0"/>
          </a:p>
          <a:p>
            <a:r>
              <a:rPr lang="tr-TR" dirty="0" smtClean="0"/>
              <a:t>Endüstriyel </a:t>
            </a:r>
            <a:r>
              <a:rPr lang="tr-TR" dirty="0"/>
              <a:t>ortamlara  göre  dizayn  edildiği  için dayanıklıdır. Kullanılan  malzemeye göre iki farklı termal baskı yöntemi vardır:</a:t>
            </a:r>
            <a:endParaRPr lang="en-US" dirty="0"/>
          </a:p>
          <a:p>
            <a:r>
              <a:rPr lang="tr-TR" dirty="0" smtClean="0"/>
              <a:t>Direkt </a:t>
            </a:r>
            <a:r>
              <a:rPr lang="tr-TR" dirty="0"/>
              <a:t>termal baskı</a:t>
            </a:r>
            <a:endParaRPr lang="en-US" dirty="0"/>
          </a:p>
          <a:p>
            <a:r>
              <a:rPr lang="tr-TR" dirty="0" smtClean="0"/>
              <a:t>Termal </a:t>
            </a:r>
            <a:r>
              <a:rPr lang="tr-TR" dirty="0"/>
              <a:t>transfer </a:t>
            </a:r>
            <a:r>
              <a:rPr lang="tr-TR" dirty="0" smtClean="0"/>
              <a:t>baskı</a:t>
            </a:r>
            <a:endParaRPr lang="en-US" dirty="0"/>
          </a:p>
        </p:txBody>
      </p:sp>
    </p:spTree>
    <p:extLst>
      <p:ext uri="{BB962C8B-B14F-4D97-AF65-F5344CB8AC3E}">
        <p14:creationId xmlns:p14="http://schemas.microsoft.com/office/powerpoint/2010/main" val="16956542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3.4.2.1. Direkt Termal Baskı</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Sıradan bir yazıcı kullanarak doküman içinde barkod basmak mümkün olabilmektedir. Ofis otomasyonu, doküman takibi, iş akışı izleme gibi uygulamaların kullanımındaki artışla beraber bastıkları dokümanlarda barkod kullanmak isteyen kullanıcıların sayısında da artış olmuştur.  Bazen  en  kolay  çözüm  daha  önceden  basılmış  bir  barkodu  ürüne  yapıştırmak olmakla beraber bu her zaman mümkün olmayabilir.</a:t>
            </a:r>
            <a:endParaRPr lang="en-US" dirty="0"/>
          </a:p>
          <a:p>
            <a:endParaRPr lang="en-US" dirty="0"/>
          </a:p>
        </p:txBody>
      </p:sp>
    </p:spTree>
    <p:extLst>
      <p:ext uri="{BB962C8B-B14F-4D97-AF65-F5344CB8AC3E}">
        <p14:creationId xmlns:p14="http://schemas.microsoft.com/office/powerpoint/2010/main" val="372784276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3.4.2.1. Direkt Termal Baskı</a:t>
            </a:r>
            <a:r>
              <a:rPr lang="en-US" dirty="0"/>
              <a:t/>
            </a:r>
            <a:br>
              <a:rPr lang="en-US" dirty="0"/>
            </a:br>
            <a:endParaRPr lang="en-US" dirty="0"/>
          </a:p>
        </p:txBody>
      </p:sp>
      <p:sp>
        <p:nvSpPr>
          <p:cNvPr id="3" name="İçerik Yer Tutucusu 2"/>
          <p:cNvSpPr>
            <a:spLocks noGrp="1"/>
          </p:cNvSpPr>
          <p:nvPr>
            <p:ph idx="1"/>
          </p:nvPr>
        </p:nvSpPr>
        <p:spPr>
          <a:xfrm>
            <a:off x="677334" y="1396314"/>
            <a:ext cx="8596668" cy="3880773"/>
          </a:xfrm>
        </p:spPr>
        <p:txBody>
          <a:bodyPr/>
          <a:lstStyle/>
          <a:p>
            <a:r>
              <a:rPr lang="tr-TR" dirty="0"/>
              <a:t>Bu baskı yönteminde yazıcı uygun malzemeye/etikete herhangi bir sarf malzeme kullanmadan baskı yapmaktadır. Direkt termal baskı ile yazdırılan etiketler termal (faks kâğıdı ve yazar kasa ruloları vb.) etiketlerdir. Bu yöntemle yazdırılan etiketler bulundukları ortamdan (nem, ısı, ışık vb.) etkilenmektedir. Bu tarz etiketler kısa ömürlü olmaları nedeniyle geçici kullanımlar için tercih edilmektedir. Kargo, kurye firmaları, marketlerin raf etiketleri bu tarz etiketlere birer örnektir. Başlangıçta beyaz renkli olan bir termal etiket zamanla sararmaya, kahverengi bir renk almaya ve  siyahlaşmaya başlar.</a:t>
            </a:r>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297" y="4019446"/>
            <a:ext cx="5220742" cy="204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808784" y="6277970"/>
            <a:ext cx="2333767" cy="369332"/>
          </a:xfrm>
          <a:prstGeom prst="rect">
            <a:avLst/>
          </a:prstGeom>
          <a:noFill/>
        </p:spPr>
        <p:txBody>
          <a:bodyPr wrap="square" rtlCol="0">
            <a:spAutoFit/>
          </a:bodyPr>
          <a:lstStyle/>
          <a:p>
            <a:r>
              <a:rPr lang="tr-TR" b="1" dirty="0" smtClean="0"/>
              <a:t>Direkt </a:t>
            </a:r>
            <a:r>
              <a:rPr lang="tr-TR" b="1" dirty="0"/>
              <a:t>termal baskı</a:t>
            </a:r>
            <a:endParaRPr lang="en-US" dirty="0"/>
          </a:p>
        </p:txBody>
      </p:sp>
    </p:spTree>
    <p:extLst>
      <p:ext uri="{BB962C8B-B14F-4D97-AF65-F5344CB8AC3E}">
        <p14:creationId xmlns:p14="http://schemas.microsoft.com/office/powerpoint/2010/main" val="173814361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3.4.2.1.1. Windows Barkod Yazı Tipleri </a:t>
            </a:r>
            <a:r>
              <a:rPr lang="tr-TR" b="1" dirty="0" smtClean="0"/>
              <a:t>Kullanmak</a:t>
            </a:r>
            <a:endParaRPr lang="en-US" dirty="0"/>
          </a:p>
        </p:txBody>
      </p:sp>
      <p:sp>
        <p:nvSpPr>
          <p:cNvPr id="3" name="İçerik Yer Tutucusu 2"/>
          <p:cNvSpPr>
            <a:spLocks noGrp="1"/>
          </p:cNvSpPr>
          <p:nvPr>
            <p:ph idx="1"/>
          </p:nvPr>
        </p:nvSpPr>
        <p:spPr/>
        <p:txBody>
          <a:bodyPr/>
          <a:lstStyle/>
          <a:p>
            <a:r>
              <a:rPr lang="tr-TR" dirty="0"/>
              <a:t>Microsoft'un Windows grafik yeteneğinin gelişmesiyle etiketleme paketlerinin içinde veya dışında Windows için “TrueType” yazı tipleri ortaya çıkarıldı. Bu yazı tiplerinin kullanımı Windows adı altında üretilen dokümanlarda barkod kullanmanın şüphesiz en kolay yoludur. Yine de </a:t>
            </a:r>
            <a:r>
              <a:rPr lang="tr-TR" dirty="0" err="1"/>
              <a:t>herşey</a:t>
            </a:r>
            <a:r>
              <a:rPr lang="tr-TR" dirty="0"/>
              <a:t> ilk bakışta göründüğü kadar kolay olmayıp biraz dikkat gerektirmektedir.</a:t>
            </a:r>
            <a:endParaRPr lang="en-US" dirty="0"/>
          </a:p>
          <a:p>
            <a:r>
              <a:rPr lang="tr-TR" dirty="0"/>
              <a:t/>
            </a:r>
            <a:br>
              <a:rPr lang="tr-TR" dirty="0"/>
            </a:br>
            <a:endParaRPr lang="en-US" dirty="0"/>
          </a:p>
        </p:txBody>
      </p:sp>
    </p:spTree>
    <p:extLst>
      <p:ext uri="{BB962C8B-B14F-4D97-AF65-F5344CB8AC3E}">
        <p14:creationId xmlns:p14="http://schemas.microsoft.com/office/powerpoint/2010/main" val="108607603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3.4.2.1.1. Windows Barkod Yazı Tipleri Kullanmak</a:t>
            </a:r>
            <a:endParaRPr lang="en-US" dirty="0"/>
          </a:p>
        </p:txBody>
      </p:sp>
      <p:sp>
        <p:nvSpPr>
          <p:cNvPr id="3" name="İçerik Yer Tutucusu 2"/>
          <p:cNvSpPr>
            <a:spLocks noGrp="1"/>
          </p:cNvSpPr>
          <p:nvPr>
            <p:ph idx="1"/>
          </p:nvPr>
        </p:nvSpPr>
        <p:spPr/>
        <p:txBody>
          <a:bodyPr/>
          <a:lstStyle/>
          <a:p>
            <a:r>
              <a:rPr lang="tr-TR" dirty="0"/>
              <a:t>İlk olarak bütün barkod </a:t>
            </a:r>
            <a:r>
              <a:rPr lang="tr-TR" dirty="0" err="1"/>
              <a:t>sembolojileri</a:t>
            </a:r>
            <a:r>
              <a:rPr lang="tr-TR" dirty="0"/>
              <a:t> bir yazı tipindeki ayrı karakterler yeterli ve doğru ifade edilememektedir. Örneğin </a:t>
            </a:r>
            <a:r>
              <a:rPr lang="tr-TR" dirty="0" err="1"/>
              <a:t>Interleaved</a:t>
            </a:r>
            <a:r>
              <a:rPr lang="tr-TR" dirty="0"/>
              <a:t> 2 of 5 (ITF) </a:t>
            </a:r>
            <a:r>
              <a:rPr lang="tr-TR" dirty="0" err="1"/>
              <a:t>sembolojisinde</a:t>
            </a:r>
            <a:r>
              <a:rPr lang="tr-TR" dirty="0"/>
              <a:t> her elemanda iki sayı kodlanmıştır,  bu  nedenle  bir  ITF  yazı  tipinin  tek  sayıdaki  bilgilerini  (1,3,5,…)  yazmak mümkün değildir. Windows tabanlı barkod etiketleme paketleri bunu bildikleri için ITF yazı tipini çift sayılı datalar için kullanır ancak kelime-işlem paketi bunu yapamaz. Aynı şekilde özel başlangıç ve bitiş karakterleri kullanan ve basılmayan ASCII karakterleri ile ifade edilen yazı tipleri de sorun çıkarabilir. Eğer Windows yazı tipleri kullanılmak isteniyorsa yapılacak en iyi şey ayrı karakterler olarak kodlanmış ve karmaşık başlangıç ve bitiş karakterleri kullanmayan </a:t>
            </a:r>
            <a:r>
              <a:rPr lang="tr-TR" dirty="0" err="1"/>
              <a:t>sembolojileri</a:t>
            </a:r>
            <a:r>
              <a:rPr lang="tr-TR" dirty="0"/>
              <a:t> tercih etmek olacaktır. Bu anlamda en iyi </a:t>
            </a:r>
            <a:r>
              <a:rPr lang="tr-TR" dirty="0" err="1"/>
              <a:t>semboloji</a:t>
            </a:r>
            <a:r>
              <a:rPr lang="tr-TR" dirty="0"/>
              <a:t> </a:t>
            </a:r>
            <a:r>
              <a:rPr lang="tr-TR" dirty="0" err="1"/>
              <a:t>Code</a:t>
            </a:r>
            <a:r>
              <a:rPr lang="tr-TR" dirty="0"/>
              <a:t> 39'dur.</a:t>
            </a:r>
            <a:endParaRPr lang="en-US" dirty="0"/>
          </a:p>
          <a:p>
            <a:endParaRPr lang="en-US" dirty="0"/>
          </a:p>
        </p:txBody>
      </p:sp>
    </p:spTree>
    <p:extLst>
      <p:ext uri="{BB962C8B-B14F-4D97-AF65-F5344CB8AC3E}">
        <p14:creationId xmlns:p14="http://schemas.microsoft.com/office/powerpoint/2010/main" val="321628915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3.4.2.1.1. Windows Barkod Yazı Tipleri Kullanmak</a:t>
            </a:r>
            <a:endParaRPr lang="en-US" dirty="0"/>
          </a:p>
        </p:txBody>
      </p:sp>
      <p:sp>
        <p:nvSpPr>
          <p:cNvPr id="3" name="İçerik Yer Tutucusu 2"/>
          <p:cNvSpPr>
            <a:spLocks noGrp="1"/>
          </p:cNvSpPr>
          <p:nvPr>
            <p:ph idx="1"/>
          </p:nvPr>
        </p:nvSpPr>
        <p:spPr/>
        <p:txBody>
          <a:bodyPr/>
          <a:lstStyle/>
          <a:p>
            <a:r>
              <a:rPr lang="tr-TR" dirty="0" smtClean="0"/>
              <a:t>Yazı </a:t>
            </a:r>
            <a:r>
              <a:rPr lang="tr-TR" dirty="0"/>
              <a:t>tiplerinin yetersiz ve yanlış kullanımı okunacak barkodun hatalı olmasına yol açar. Yine de özellikle bu problemlerin üstesinden gelecek yazılım paketleri ortaya çıkmaktadır. Sadece  etiketleme  paketi  veya  basit  yazı  tipleri  olmaktan  ziyade,  bu  paketler  geçerli barkodları yaratmanın kurallarını bilir. Barkod yazılım tarafından bir kez dizayn edildikten sonra Windows uygulamasına (Windows </a:t>
            </a:r>
            <a:r>
              <a:rPr lang="tr-TR" dirty="0" err="1"/>
              <a:t>clipboard</a:t>
            </a:r>
            <a:r>
              <a:rPr lang="tr-TR" dirty="0"/>
              <a:t> yardımı ile) yapıştırabilir. Daha ileri seviyedeki kullanıcılar Windows DDE yardımı ile bu paketleri işlemi otomatikleştirmede kullanabilirler.</a:t>
            </a:r>
            <a:endParaRPr lang="en-US" dirty="0"/>
          </a:p>
          <a:p>
            <a:endParaRPr lang="en-US" dirty="0"/>
          </a:p>
        </p:txBody>
      </p:sp>
    </p:spTree>
    <p:extLst>
      <p:ext uri="{BB962C8B-B14F-4D97-AF65-F5344CB8AC3E}">
        <p14:creationId xmlns:p14="http://schemas.microsoft.com/office/powerpoint/2010/main" val="9079030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3.4.2.1.2. “</a:t>
            </a:r>
            <a:r>
              <a:rPr lang="tr-TR" b="1" dirty="0" err="1"/>
              <a:t>In</a:t>
            </a:r>
            <a:r>
              <a:rPr lang="tr-TR" b="1" dirty="0"/>
              <a:t> </a:t>
            </a:r>
            <a:r>
              <a:rPr lang="tr-TR" b="1" dirty="0" err="1"/>
              <a:t>line</a:t>
            </a:r>
            <a:r>
              <a:rPr lang="tr-TR" b="1" dirty="0"/>
              <a:t>” Barkod Yazıcı Kontrol </a:t>
            </a:r>
            <a:r>
              <a:rPr lang="tr-TR" b="1" dirty="0" smtClean="0"/>
              <a:t>Cihazları</a:t>
            </a:r>
            <a:endParaRPr lang="en-US" dirty="0"/>
          </a:p>
        </p:txBody>
      </p:sp>
      <p:sp>
        <p:nvSpPr>
          <p:cNvPr id="3" name="İçerik Yer Tutucusu 2"/>
          <p:cNvSpPr>
            <a:spLocks noGrp="1"/>
          </p:cNvSpPr>
          <p:nvPr>
            <p:ph idx="1"/>
          </p:nvPr>
        </p:nvSpPr>
        <p:spPr/>
        <p:txBody>
          <a:bodyPr>
            <a:normAutofit lnSpcReduction="10000"/>
          </a:bodyPr>
          <a:lstStyle/>
          <a:p>
            <a:r>
              <a:rPr lang="tr-TR" dirty="0"/>
              <a:t>Bazen "etiketleme kontrol cihazı" da denilen bu in </a:t>
            </a:r>
            <a:r>
              <a:rPr lang="tr-TR" dirty="0" err="1"/>
              <a:t>line</a:t>
            </a:r>
            <a:r>
              <a:rPr lang="tr-TR" dirty="0"/>
              <a:t> cihazlar sıradan nokta vuruşlu veya lazer yazıcılarda barkod basmanın en kolay ve etkin yoludur.</a:t>
            </a:r>
            <a:endParaRPr lang="en-US" dirty="0"/>
          </a:p>
          <a:p>
            <a:r>
              <a:rPr lang="tr-TR" dirty="0" err="1" smtClean="0"/>
              <a:t>Inline</a:t>
            </a:r>
            <a:r>
              <a:rPr lang="tr-TR" dirty="0" smtClean="0"/>
              <a:t> </a:t>
            </a:r>
            <a:r>
              <a:rPr lang="tr-TR" dirty="0"/>
              <a:t>kontrol cihazı yazıcı ile çıkış cihazı (PC veya </a:t>
            </a:r>
            <a:r>
              <a:rPr lang="tr-TR" dirty="0" err="1"/>
              <a:t>mainframe</a:t>
            </a:r>
            <a:r>
              <a:rPr lang="tr-TR" dirty="0"/>
              <a:t> gibi) arasına kurulan küçük bir kutudur. Yazıcı normal çalışmaya devam eder fakat kontrol cihazı karakter setini ve yazı tiplerini barkodları da kaplayacak şekilde genişletir. Barkodlar kontrol cihazının işleyebileceği  şekilde  ESC  kontrol  dizilerinin  yazıcıya  yollanmasıyla  basılır.  Bu  şekilde kontrol  cihazının  "Aşağıdaki  karakterleri  belirlenen  </a:t>
            </a:r>
            <a:r>
              <a:rPr lang="tr-TR" dirty="0" err="1"/>
              <a:t>semboloji</a:t>
            </a:r>
            <a:r>
              <a:rPr lang="tr-TR" dirty="0"/>
              <a:t>  ile  sayfanın  belirlenen bölgesine yaz." şeklinde yorumlayacağı bir kontrol dizisi yollamak mümkündür. Uygulamanız tarafından  yazıcıya  yollanan  ASCII karakterlerini  kontrol  edip  kolayca  değiştirebildiğiniz sürece barkod eklemek ve basmak kolaylıkla sağlanabilir. </a:t>
            </a:r>
            <a:r>
              <a:rPr lang="tr-TR" dirty="0" err="1"/>
              <a:t>In</a:t>
            </a:r>
            <a:r>
              <a:rPr lang="tr-TR" dirty="0"/>
              <a:t> </a:t>
            </a:r>
            <a:r>
              <a:rPr lang="tr-TR" dirty="0" err="1"/>
              <a:t>line</a:t>
            </a:r>
            <a:r>
              <a:rPr lang="tr-TR" dirty="0"/>
              <a:t> kontrol cihazlarının en çok kullanıldığı yer muhtemelen basılmakta olan bir dokümana barkod eklenmesidir. Örneğin; doküman veya fatura numaraları da barkod olarak basılabilir.</a:t>
            </a:r>
            <a:endParaRPr lang="en-US" dirty="0"/>
          </a:p>
          <a:p>
            <a:endParaRPr lang="en-US" dirty="0"/>
          </a:p>
        </p:txBody>
      </p:sp>
    </p:spTree>
    <p:extLst>
      <p:ext uri="{BB962C8B-B14F-4D97-AF65-F5344CB8AC3E}">
        <p14:creationId xmlns:p14="http://schemas.microsoft.com/office/powerpoint/2010/main" val="139511189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41111"/>
            <a:ext cx="8596668" cy="1320800"/>
          </a:xfrm>
        </p:spPr>
        <p:txBody>
          <a:bodyPr/>
          <a:lstStyle/>
          <a:p>
            <a:r>
              <a:rPr lang="tr-TR" b="1" dirty="0"/>
              <a:t>3.4.2.1.2. “</a:t>
            </a:r>
            <a:r>
              <a:rPr lang="tr-TR" b="1" dirty="0" err="1"/>
              <a:t>In</a:t>
            </a:r>
            <a:r>
              <a:rPr lang="tr-TR" b="1" dirty="0"/>
              <a:t> </a:t>
            </a:r>
            <a:r>
              <a:rPr lang="tr-TR" b="1" dirty="0" err="1"/>
              <a:t>line</a:t>
            </a:r>
            <a:r>
              <a:rPr lang="tr-TR" b="1" dirty="0"/>
              <a:t>” Barkod Yazıcı Kontrol Cihazları</a:t>
            </a:r>
            <a:endParaRPr lang="en-US" dirty="0"/>
          </a:p>
        </p:txBody>
      </p:sp>
      <p:sp>
        <p:nvSpPr>
          <p:cNvPr id="3" name="İçerik Yer Tutucusu 2"/>
          <p:cNvSpPr>
            <a:spLocks noGrp="1"/>
          </p:cNvSpPr>
          <p:nvPr>
            <p:ph idx="1"/>
          </p:nvPr>
        </p:nvSpPr>
        <p:spPr>
          <a:xfrm>
            <a:off x="677334" y="1423609"/>
            <a:ext cx="8596668" cy="3880773"/>
          </a:xfrm>
        </p:spPr>
        <p:txBody>
          <a:bodyPr>
            <a:normAutofit/>
          </a:bodyPr>
          <a:lstStyle/>
          <a:p>
            <a:r>
              <a:rPr lang="tr-TR" dirty="0" err="1" smtClean="0"/>
              <a:t>In</a:t>
            </a:r>
            <a:r>
              <a:rPr lang="tr-TR" dirty="0" smtClean="0"/>
              <a:t>  </a:t>
            </a:r>
            <a:r>
              <a:rPr lang="tr-TR" dirty="0" err="1"/>
              <a:t>line</a:t>
            </a:r>
            <a:r>
              <a:rPr lang="tr-TR" dirty="0"/>
              <a:t>  kontrol  cihazlarının  temel  sınırlayıcılarından  biri  yazım  işleminin  yazıcıya ASCII  karakterler   yollanarak  yapıldığı   durumlarda   olur.   Etiketleme   kontrol   cihazları genellikle </a:t>
            </a:r>
            <a:r>
              <a:rPr lang="tr-TR" dirty="0" err="1"/>
              <a:t>Postscript</a:t>
            </a:r>
            <a:r>
              <a:rPr lang="tr-TR" dirty="0"/>
              <a:t> lazer yazıcılarda veya yazıcının bir Windows yazıcı sürücüsü </a:t>
            </a:r>
            <a:r>
              <a:rPr lang="tr-TR" dirty="0" smtClean="0"/>
              <a:t>tarafından</a:t>
            </a:r>
            <a:r>
              <a:rPr lang="tr-TR" dirty="0"/>
              <a:t> </a:t>
            </a:r>
            <a:r>
              <a:rPr lang="tr-TR" dirty="0" smtClean="0"/>
              <a:t>kontrol </a:t>
            </a:r>
            <a:r>
              <a:rPr lang="tr-TR" dirty="0"/>
              <a:t>edildiği Windows uygulamalarında çalışmayacaktır. Bunlar etiket kontrol cihazını dikkate  almadan  yazıcıya  grafik  komutlar  yollayacaklardır.  Eğer  Windows  uygulamanız basım işlemini yazıcıya doğrudan ASCII karakterler “</a:t>
            </a:r>
            <a:r>
              <a:rPr lang="tr-TR" dirty="0" err="1"/>
              <a:t>spool</a:t>
            </a:r>
            <a:r>
              <a:rPr lang="tr-TR" dirty="0"/>
              <a:t>” ederek yapıyorsa sorun olmayacaktır.</a:t>
            </a:r>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153" y="3716076"/>
            <a:ext cx="2546577" cy="2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663153" y="6163714"/>
            <a:ext cx="2579427" cy="646331"/>
          </a:xfrm>
          <a:prstGeom prst="rect">
            <a:avLst/>
          </a:prstGeom>
          <a:noFill/>
        </p:spPr>
        <p:txBody>
          <a:bodyPr wrap="square" rtlCol="0">
            <a:spAutoFit/>
          </a:bodyPr>
          <a:lstStyle/>
          <a:p>
            <a:r>
              <a:rPr lang="tr-TR" b="1" dirty="0" err="1" smtClean="0"/>
              <a:t>Postscript</a:t>
            </a:r>
            <a:r>
              <a:rPr lang="tr-TR" b="1" dirty="0" smtClean="0"/>
              <a:t> </a:t>
            </a:r>
            <a:r>
              <a:rPr lang="tr-TR" b="1" dirty="0"/>
              <a:t>lazer yazıcı</a:t>
            </a:r>
            <a:endParaRPr lang="en-US" dirty="0"/>
          </a:p>
          <a:p>
            <a:endParaRPr lang="en-US" dirty="0"/>
          </a:p>
        </p:txBody>
      </p:sp>
    </p:spTree>
    <p:extLst>
      <p:ext uri="{BB962C8B-B14F-4D97-AF65-F5344CB8AC3E}">
        <p14:creationId xmlns:p14="http://schemas.microsoft.com/office/powerpoint/2010/main" val="147688954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3.4.2.2. Termal Transfer </a:t>
            </a:r>
            <a:r>
              <a:rPr lang="tr-TR" b="1" dirty="0" smtClean="0"/>
              <a:t>Baskı</a:t>
            </a:r>
            <a:endParaRPr lang="en-US" dirty="0"/>
          </a:p>
        </p:txBody>
      </p:sp>
      <p:sp>
        <p:nvSpPr>
          <p:cNvPr id="3" name="İçerik Yer Tutucusu 2"/>
          <p:cNvSpPr>
            <a:spLocks noGrp="1"/>
          </p:cNvSpPr>
          <p:nvPr>
            <p:ph idx="1"/>
          </p:nvPr>
        </p:nvSpPr>
        <p:spPr>
          <a:xfrm>
            <a:off x="677334" y="1505497"/>
            <a:ext cx="8596668" cy="3880773"/>
          </a:xfrm>
        </p:spPr>
        <p:txBody>
          <a:bodyPr/>
          <a:lstStyle/>
          <a:p>
            <a:r>
              <a:rPr lang="tr-TR" dirty="0"/>
              <a:t>Termal  transfer  baskı  yönteminde  yazıcı  etikete  uygun  ve  </a:t>
            </a:r>
            <a:r>
              <a:rPr lang="tr-TR" dirty="0" err="1"/>
              <a:t>ribon</a:t>
            </a:r>
            <a:r>
              <a:rPr lang="tr-TR" dirty="0"/>
              <a:t>  adı  verilen  sarf malzeme ile baskı yapmaktadır. Termal transfer baskı yöntemi ile yazdırılan etiketler </a:t>
            </a:r>
            <a:r>
              <a:rPr lang="tr-TR" dirty="0" err="1"/>
              <a:t>vellum</a:t>
            </a:r>
            <a:r>
              <a:rPr lang="tr-TR" dirty="0"/>
              <a:t>, kuşe, </a:t>
            </a:r>
            <a:r>
              <a:rPr lang="tr-TR" dirty="0" err="1"/>
              <a:t>opak</a:t>
            </a:r>
            <a:r>
              <a:rPr lang="tr-TR" dirty="0"/>
              <a:t> </a:t>
            </a:r>
            <a:r>
              <a:rPr lang="tr-TR" dirty="0" err="1"/>
              <a:t>pvc</a:t>
            </a:r>
            <a:r>
              <a:rPr lang="tr-TR" dirty="0"/>
              <a:t>, </a:t>
            </a:r>
            <a:r>
              <a:rPr lang="tr-TR" dirty="0" err="1"/>
              <a:t>silver</a:t>
            </a:r>
            <a:r>
              <a:rPr lang="tr-TR" dirty="0"/>
              <a:t> mat, naylonumsu, Japon akmazı (yıkama talimatı kumaşı) vb. etiketlerdir. Bu yöntem ile yazdırılan etiketler bulundukları ortamdan (ısı, ışık, nem vb.) etkilenmez.  Örneğin  </a:t>
            </a:r>
            <a:r>
              <a:rPr lang="tr-TR" dirty="0" err="1"/>
              <a:t>silver</a:t>
            </a:r>
            <a:r>
              <a:rPr lang="tr-TR" dirty="0"/>
              <a:t>  mat  etiketlere  yapılan  baskılar  su,  kolonya  gibi  maddelerle silinmez, Japon akmazına yapılan baskı yıkamaya girse dahi silinmez.</a:t>
            </a:r>
            <a:endParaRPr lang="en-US" dirty="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518" y="3705644"/>
            <a:ext cx="6000252" cy="168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878345" y="5786651"/>
            <a:ext cx="2456597" cy="646331"/>
          </a:xfrm>
          <a:prstGeom prst="rect">
            <a:avLst/>
          </a:prstGeom>
          <a:noFill/>
        </p:spPr>
        <p:txBody>
          <a:bodyPr wrap="square" rtlCol="0">
            <a:spAutoFit/>
          </a:bodyPr>
          <a:lstStyle/>
          <a:p>
            <a:r>
              <a:rPr lang="tr-TR" b="1" dirty="0" smtClean="0"/>
              <a:t>Termal </a:t>
            </a:r>
            <a:r>
              <a:rPr lang="tr-TR" b="1" dirty="0"/>
              <a:t>transfer baskı</a:t>
            </a:r>
            <a:endParaRPr lang="en-US" dirty="0"/>
          </a:p>
          <a:p>
            <a:endParaRPr lang="en-US" dirty="0"/>
          </a:p>
        </p:txBody>
      </p:sp>
    </p:spTree>
    <p:extLst>
      <p:ext uri="{BB962C8B-B14F-4D97-AF65-F5344CB8AC3E}">
        <p14:creationId xmlns:p14="http://schemas.microsoft.com/office/powerpoint/2010/main" val="97236697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3.4.2.2. Termal Transfer Baskı</a:t>
            </a:r>
            <a:endParaRPr lang="en-US" dirty="0"/>
          </a:p>
        </p:txBody>
      </p:sp>
      <p:sp>
        <p:nvSpPr>
          <p:cNvPr id="3" name="İçerik Yer Tutucusu 2"/>
          <p:cNvSpPr>
            <a:spLocks noGrp="1"/>
          </p:cNvSpPr>
          <p:nvPr>
            <p:ph idx="1"/>
          </p:nvPr>
        </p:nvSpPr>
        <p:spPr/>
        <p:txBody>
          <a:bodyPr>
            <a:normAutofit fontScale="92500"/>
          </a:bodyPr>
          <a:lstStyle/>
          <a:p>
            <a:r>
              <a:rPr lang="tr-TR" dirty="0"/>
              <a:t>Termal transfer yazıcıların çoğu değişik boyut ve malzemeden yapılmış değişik tipteki etiketlere basabilir. Gerekli etiketleri piyasadan hazır temin etmek genellikle mümkündür. Fazla miktarda etikete ihtiyacınız olduğunda özel boyutta etiket hazırlatmak da mümkündür.</a:t>
            </a:r>
            <a:endParaRPr lang="en-US" dirty="0"/>
          </a:p>
          <a:p>
            <a:pPr marL="0" indent="0">
              <a:buNone/>
            </a:pPr>
            <a:r>
              <a:rPr lang="tr-TR" dirty="0" smtClean="0"/>
              <a:t>	- Termal </a:t>
            </a:r>
            <a:r>
              <a:rPr lang="tr-TR" dirty="0"/>
              <a:t>transfer yazıcıların diğer yararları ise:</a:t>
            </a:r>
            <a:endParaRPr lang="en-US" dirty="0"/>
          </a:p>
          <a:p>
            <a:r>
              <a:rPr lang="tr-TR" dirty="0" smtClean="0"/>
              <a:t>İhtiyacınız </a:t>
            </a:r>
            <a:r>
              <a:rPr lang="tr-TR" dirty="0"/>
              <a:t>olduğu anda istediğiniz kadar etiketin hurdasız basılmasını sağlar.</a:t>
            </a:r>
            <a:endParaRPr lang="en-US" dirty="0"/>
          </a:p>
          <a:p>
            <a:r>
              <a:rPr lang="tr-TR" dirty="0" smtClean="0"/>
              <a:t>Uygun  </a:t>
            </a:r>
            <a:r>
              <a:rPr lang="tr-TR" dirty="0"/>
              <a:t>etiket  ve  şeritle  kullanıldığında  termal  transfer  yazıcılar  uzun  süre dayanan  çizilmeye  dayanıklı  etiketler  üretilebilir.  Şeritteki  mürekkebin  </a:t>
            </a:r>
            <a:r>
              <a:rPr lang="tr-TR" dirty="0" smtClean="0"/>
              <a:t>etiket</a:t>
            </a:r>
            <a:r>
              <a:rPr lang="tr-TR" dirty="0"/>
              <a:t> </a:t>
            </a:r>
            <a:r>
              <a:rPr lang="tr-TR" dirty="0" smtClean="0"/>
              <a:t>üzerinde </a:t>
            </a:r>
            <a:r>
              <a:rPr lang="tr-TR" dirty="0"/>
              <a:t>“yakılmasıyla” dayanıklı ve iyi baskılı etiketler elde edilir.</a:t>
            </a:r>
            <a:endParaRPr lang="en-US" dirty="0"/>
          </a:p>
          <a:p>
            <a:r>
              <a:rPr lang="tr-TR" dirty="0" smtClean="0"/>
              <a:t>Termal </a:t>
            </a:r>
            <a:r>
              <a:rPr lang="tr-TR" dirty="0"/>
              <a:t>transfer yazıcılar çok yüksek kalitede barkodlar üretir.</a:t>
            </a:r>
            <a:endParaRPr lang="en-US" dirty="0"/>
          </a:p>
          <a:p>
            <a:r>
              <a:rPr lang="tr-TR" dirty="0" smtClean="0"/>
              <a:t>Termal </a:t>
            </a:r>
            <a:r>
              <a:rPr lang="tr-TR" dirty="0"/>
              <a:t>transfer yazıcılar etiketleri çok hızlı genellikle saniyede 10 inç (25.4 </a:t>
            </a:r>
            <a:r>
              <a:rPr lang="tr-TR" dirty="0" smtClean="0"/>
              <a:t>cm)</a:t>
            </a:r>
            <a:r>
              <a:rPr lang="tr-TR" dirty="0"/>
              <a:t> </a:t>
            </a:r>
            <a:r>
              <a:rPr lang="tr-TR" dirty="0" smtClean="0"/>
              <a:t>varan </a:t>
            </a:r>
            <a:r>
              <a:rPr lang="tr-TR" dirty="0"/>
              <a:t>bir hızla bastığından yüksek kapasiteli uygulamalar için idealdir.</a:t>
            </a:r>
            <a:endParaRPr lang="en-US" dirty="0"/>
          </a:p>
          <a:p>
            <a:endParaRPr lang="en-US" dirty="0"/>
          </a:p>
        </p:txBody>
      </p:sp>
    </p:spTree>
    <p:extLst>
      <p:ext uri="{BB962C8B-B14F-4D97-AF65-F5344CB8AC3E}">
        <p14:creationId xmlns:p14="http://schemas.microsoft.com/office/powerpoint/2010/main" val="1807497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1.3.3. Perakende Satıcılara Sağladığı Yararlar</a:t>
            </a:r>
            <a:r>
              <a:rPr lang="en-US" dirty="0"/>
              <a:t/>
            </a:r>
            <a:br>
              <a:rPr lang="en-US" dirty="0"/>
            </a:br>
            <a:endParaRPr lang="en-US" dirty="0"/>
          </a:p>
        </p:txBody>
      </p:sp>
      <p:sp>
        <p:nvSpPr>
          <p:cNvPr id="3" name="İçerik Yer Tutucusu 2"/>
          <p:cNvSpPr>
            <a:spLocks noGrp="1"/>
          </p:cNvSpPr>
          <p:nvPr>
            <p:ph idx="1"/>
          </p:nvPr>
        </p:nvSpPr>
        <p:spPr>
          <a:xfrm>
            <a:off x="677334" y="1930401"/>
            <a:ext cx="8596668" cy="4110962"/>
          </a:xfrm>
        </p:spPr>
        <p:txBody>
          <a:bodyPr>
            <a:normAutofit fontScale="92500"/>
          </a:bodyPr>
          <a:lstStyle/>
          <a:p>
            <a:r>
              <a:rPr lang="tr-TR" dirty="0"/>
              <a:t>Ürünlerin hareketleri ve stoklar kolayca ve anında izlenir.</a:t>
            </a:r>
            <a:endParaRPr lang="en-US" dirty="0"/>
          </a:p>
          <a:p>
            <a:r>
              <a:rPr lang="tr-TR" dirty="0" smtClean="0"/>
              <a:t>Ürünlerin </a:t>
            </a:r>
            <a:r>
              <a:rPr lang="tr-TR" dirty="0"/>
              <a:t>depo ve mağaza içerisindeki hareketlerinin kolayca denetlenmesi ile depo, mağaza ve reyon yönetimi kolaylaşır.</a:t>
            </a:r>
            <a:endParaRPr lang="en-US" dirty="0"/>
          </a:p>
          <a:p>
            <a:r>
              <a:rPr lang="tr-TR" dirty="0" smtClean="0"/>
              <a:t>Envanter </a:t>
            </a:r>
            <a:r>
              <a:rPr lang="tr-TR" dirty="0"/>
              <a:t>sayımı doğru ve hızlı yapılır</a:t>
            </a:r>
            <a:r>
              <a:rPr lang="tr-TR" dirty="0" smtClean="0"/>
              <a:t>.</a:t>
            </a:r>
            <a:endParaRPr lang="en-US" dirty="0"/>
          </a:p>
          <a:p>
            <a:r>
              <a:rPr lang="tr-TR" dirty="0" smtClean="0"/>
              <a:t>Satış  </a:t>
            </a:r>
            <a:r>
              <a:rPr lang="tr-TR" dirty="0"/>
              <a:t>noktasındaki  (kasadaki)  işlemler  hızlanır,  müşterilerin  bekleme  süreleri kısalır.</a:t>
            </a:r>
            <a:endParaRPr lang="en-US" dirty="0"/>
          </a:p>
          <a:p>
            <a:r>
              <a:rPr lang="tr-TR" dirty="0" smtClean="0"/>
              <a:t>Satış </a:t>
            </a:r>
            <a:r>
              <a:rPr lang="tr-TR" dirty="0"/>
              <a:t>noktasındaki işlemlerde yanlışlıklar önlenerek müşterinin güveni kazanılır.</a:t>
            </a:r>
            <a:endParaRPr lang="en-US" dirty="0"/>
          </a:p>
          <a:p>
            <a:r>
              <a:rPr lang="tr-TR" dirty="0" smtClean="0"/>
              <a:t>Satış  </a:t>
            </a:r>
            <a:r>
              <a:rPr lang="tr-TR" dirty="0"/>
              <a:t>noktasındaki  (kasadaki)  gelirler  anında  izlenir,  kasa  kapatma  işlemleri kolaylaşır.</a:t>
            </a:r>
            <a:endParaRPr lang="en-US" dirty="0"/>
          </a:p>
          <a:p>
            <a:r>
              <a:rPr lang="tr-TR" dirty="0" smtClean="0"/>
              <a:t>Ürün </a:t>
            </a:r>
            <a:r>
              <a:rPr lang="tr-TR" dirty="0"/>
              <a:t>satış istatistikleri gerçek verilerle elde edilir.</a:t>
            </a:r>
            <a:endParaRPr lang="en-US" dirty="0"/>
          </a:p>
          <a:p>
            <a:r>
              <a:rPr lang="tr-TR" dirty="0" smtClean="0"/>
              <a:t>Tüketicilerin  </a:t>
            </a:r>
            <a:r>
              <a:rPr lang="tr-TR" dirty="0"/>
              <a:t>alış  veriş  alışkanlıklarına  ilişkin  veriler  kolayca  derlenir,  </a:t>
            </a:r>
            <a:r>
              <a:rPr lang="tr-TR" dirty="0" smtClean="0"/>
              <a:t>satış</a:t>
            </a:r>
            <a:r>
              <a:rPr lang="tr-TR" dirty="0"/>
              <a:t> </a:t>
            </a:r>
            <a:r>
              <a:rPr lang="tr-TR" dirty="0" smtClean="0"/>
              <a:t>sonrası </a:t>
            </a:r>
            <a:r>
              <a:rPr lang="tr-TR" dirty="0"/>
              <a:t>hizmetlerin niteliği yükselir.</a:t>
            </a:r>
            <a:endParaRPr lang="en-US" dirty="0"/>
          </a:p>
        </p:txBody>
      </p:sp>
    </p:spTree>
    <p:extLst>
      <p:ext uri="{BB962C8B-B14F-4D97-AF65-F5344CB8AC3E}">
        <p14:creationId xmlns:p14="http://schemas.microsoft.com/office/powerpoint/2010/main" val="34378324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527713"/>
            <a:ext cx="8596668" cy="1320800"/>
          </a:xfrm>
        </p:spPr>
        <p:txBody>
          <a:bodyPr/>
          <a:lstStyle/>
          <a:p>
            <a:r>
              <a:rPr lang="tr-TR" b="1" dirty="0"/>
              <a:t>3.4.2.2. Termal Transfer Baskı</a:t>
            </a:r>
            <a:endParaRPr lang="en-US" dirty="0"/>
          </a:p>
        </p:txBody>
      </p:sp>
      <p:sp>
        <p:nvSpPr>
          <p:cNvPr id="3" name="İçerik Yer Tutucusu 2"/>
          <p:cNvSpPr>
            <a:spLocks noGrp="1"/>
          </p:cNvSpPr>
          <p:nvPr>
            <p:ph idx="1"/>
          </p:nvPr>
        </p:nvSpPr>
        <p:spPr>
          <a:xfrm>
            <a:off x="677334" y="1507320"/>
            <a:ext cx="8596668" cy="3880773"/>
          </a:xfrm>
        </p:spPr>
        <p:txBody>
          <a:bodyPr/>
          <a:lstStyle/>
          <a:p>
            <a:r>
              <a:rPr lang="tr-TR" dirty="0"/>
              <a:t>Termal transfer yazıcıların en büyük dezavantajı ilk yatırım maliyetinin yüksek olmasıdır. Bunlar ofis yazıcıları gibi yüksek miktarlarda seri olarak üretilmeyen özel yazıcılar olduğu için fiyatları da daha yüksektir. Bunun yanında genellikle tahminî geri-ödeme süresindeki etiket başına birim maliyet cinsinden genel işletme maliyeti göz önünde bulundurulmalıdır. Yüksek ilk yatırım maliyeti genellikle düşük birim etiket maliyetiyle dengelenir. Genel anlamda, eğer yüksek hacimli etiket üretimi gerekiyorsa termal transfer yazıcı en iyi ve uygun maliyetli seçenek olacaktır.</a:t>
            </a:r>
            <a:endParaRPr lang="en-US" dirty="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798" y="3895961"/>
            <a:ext cx="4019739" cy="168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494885" y="5786651"/>
            <a:ext cx="2961564" cy="646331"/>
          </a:xfrm>
          <a:prstGeom prst="rect">
            <a:avLst/>
          </a:prstGeom>
          <a:noFill/>
        </p:spPr>
        <p:txBody>
          <a:bodyPr wrap="square" rtlCol="0">
            <a:spAutoFit/>
          </a:bodyPr>
          <a:lstStyle/>
          <a:p>
            <a:r>
              <a:rPr lang="tr-TR" b="1" dirty="0" smtClean="0"/>
              <a:t>Termal transfer yazıcılar</a:t>
            </a:r>
            <a:endParaRPr lang="en-US" dirty="0"/>
          </a:p>
          <a:p>
            <a:endParaRPr lang="en-US" dirty="0"/>
          </a:p>
        </p:txBody>
      </p:sp>
    </p:spTree>
    <p:extLst>
      <p:ext uri="{BB962C8B-B14F-4D97-AF65-F5344CB8AC3E}">
        <p14:creationId xmlns:p14="http://schemas.microsoft.com/office/powerpoint/2010/main" val="338187946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3.4.2.2. Termal Transfer Baskı</a:t>
            </a:r>
            <a:endParaRPr lang="en-US" dirty="0"/>
          </a:p>
        </p:txBody>
      </p:sp>
      <p:sp>
        <p:nvSpPr>
          <p:cNvPr id="3" name="İçerik Yer Tutucusu 2"/>
          <p:cNvSpPr>
            <a:spLocks noGrp="1"/>
          </p:cNvSpPr>
          <p:nvPr>
            <p:ph idx="1"/>
          </p:nvPr>
        </p:nvSpPr>
        <p:spPr/>
        <p:txBody>
          <a:bodyPr/>
          <a:lstStyle/>
          <a:p>
            <a:r>
              <a:rPr lang="tr-TR" dirty="0"/>
              <a:t>Eğer termal transfer seçeneğine yönelecek olursanız aynı zamanda yazıcıyı kontrol edecek  yazılımı  da  göz  önüne  almak  zorundasınız.  Bu  durumda  doğru  yaklaşım  uygun yazıcıyı destekleyen bir PC paketi kullanmak veya doğrudan uygulama yazılımından yazıcıyı kontrol etmektir. Yazıcıyı doğrudan kontrol etmek ilk bakışta göründüğü kadar zor değildir. Termal transfer yazıcılar genellikle normal yazıcıların yazılımla kontrol edildiği şekilde yazıcıya özel kontrol komutları gönderilerek kontrol edilir. Ana uygulama için kendi yazılımınızı yazıyorsanız (veya yazdırıyorsanız) yazıcıyı kontrol edecek doğru komutları kullanmanız gerekir.</a:t>
            </a:r>
            <a:endParaRPr lang="en-US" dirty="0"/>
          </a:p>
        </p:txBody>
      </p:sp>
    </p:spTree>
    <p:extLst>
      <p:ext uri="{BB962C8B-B14F-4D97-AF65-F5344CB8AC3E}">
        <p14:creationId xmlns:p14="http://schemas.microsoft.com/office/powerpoint/2010/main" val="83073065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3.4.3. </a:t>
            </a:r>
            <a:r>
              <a:rPr lang="tr-TR" b="1" dirty="0" err="1" smtClean="0"/>
              <a:t>Ribon</a:t>
            </a:r>
            <a:endParaRPr lang="en-US" dirty="0"/>
          </a:p>
        </p:txBody>
      </p:sp>
      <p:sp>
        <p:nvSpPr>
          <p:cNvPr id="3" name="İçerik Yer Tutucusu 2"/>
          <p:cNvSpPr>
            <a:spLocks noGrp="1"/>
          </p:cNvSpPr>
          <p:nvPr>
            <p:ph idx="1"/>
          </p:nvPr>
        </p:nvSpPr>
        <p:spPr>
          <a:xfrm>
            <a:off x="677334" y="1580688"/>
            <a:ext cx="8596668" cy="3880773"/>
          </a:xfrm>
        </p:spPr>
        <p:txBody>
          <a:bodyPr/>
          <a:lstStyle/>
          <a:p>
            <a:r>
              <a:rPr lang="tr-TR" dirty="0"/>
              <a:t>Termal transfer </a:t>
            </a:r>
            <a:r>
              <a:rPr lang="tr-TR" dirty="0" err="1"/>
              <a:t>ribon</a:t>
            </a:r>
            <a:r>
              <a:rPr lang="tr-TR" dirty="0"/>
              <a:t> bir polyester film (pet) olup üç katmandan oluşur. </a:t>
            </a:r>
            <a:r>
              <a:rPr lang="tr-TR" dirty="0" err="1"/>
              <a:t>Ribonun</a:t>
            </a:r>
            <a:r>
              <a:rPr lang="tr-TR" dirty="0"/>
              <a:t> orta kısmında  film tabakası,  bu  tabakanın  bir tarafında yüzeyinde  belirli bir  sıcaklıkta  eriyen mürekkep, diğer tarafında da koruma katmanı tabakası mevcuttur.</a:t>
            </a:r>
            <a:endParaRPr lang="en-US" dirty="0"/>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778" y="2743152"/>
            <a:ext cx="4841780" cy="213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204569" y="5105503"/>
            <a:ext cx="1542197" cy="646331"/>
          </a:xfrm>
          <a:prstGeom prst="rect">
            <a:avLst/>
          </a:prstGeom>
          <a:noFill/>
        </p:spPr>
        <p:txBody>
          <a:bodyPr wrap="square" rtlCol="0">
            <a:spAutoFit/>
          </a:bodyPr>
          <a:lstStyle/>
          <a:p>
            <a:r>
              <a:rPr lang="tr-TR" b="1" dirty="0" err="1" smtClean="0"/>
              <a:t>Ribon</a:t>
            </a:r>
            <a:r>
              <a:rPr lang="tr-TR" b="1" dirty="0" smtClean="0"/>
              <a:t> </a:t>
            </a:r>
            <a:r>
              <a:rPr lang="tr-TR" b="1" dirty="0"/>
              <a:t>yapısı</a:t>
            </a:r>
            <a:endParaRPr lang="en-US" dirty="0"/>
          </a:p>
          <a:p>
            <a:endParaRPr lang="en-US" dirty="0"/>
          </a:p>
        </p:txBody>
      </p:sp>
    </p:spTree>
    <p:extLst>
      <p:ext uri="{BB962C8B-B14F-4D97-AF65-F5344CB8AC3E}">
        <p14:creationId xmlns:p14="http://schemas.microsoft.com/office/powerpoint/2010/main" val="347778887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95701"/>
            <a:ext cx="8596668" cy="1320800"/>
          </a:xfrm>
        </p:spPr>
        <p:txBody>
          <a:bodyPr/>
          <a:lstStyle/>
          <a:p>
            <a:r>
              <a:rPr lang="tr-TR" b="1" dirty="0"/>
              <a:t>3.4.3. </a:t>
            </a:r>
            <a:r>
              <a:rPr lang="tr-TR" b="1" dirty="0" err="1"/>
              <a:t>Ribon</a:t>
            </a:r>
            <a:endParaRPr lang="en-US" dirty="0"/>
          </a:p>
        </p:txBody>
      </p:sp>
      <p:sp>
        <p:nvSpPr>
          <p:cNvPr id="3" name="İçerik Yer Tutucusu 2"/>
          <p:cNvSpPr>
            <a:spLocks noGrp="1"/>
          </p:cNvSpPr>
          <p:nvPr>
            <p:ph idx="1"/>
          </p:nvPr>
        </p:nvSpPr>
        <p:spPr>
          <a:xfrm>
            <a:off x="677334" y="1068768"/>
            <a:ext cx="8596668" cy="3880773"/>
          </a:xfrm>
        </p:spPr>
        <p:txBody>
          <a:bodyPr/>
          <a:lstStyle/>
          <a:p>
            <a:r>
              <a:rPr lang="tr-TR" dirty="0"/>
              <a:t>Polyester film üzerinde katı hâlde bulunan mürekkep, termal yazıcı kafa sayesinde ısıtılarak sıvı hâle gelir ve etiket yüzeyine transfer edilerek baskı sağlanır. Mükemmel baskı kalitesinin sağlanabilmesi için yazıcı, </a:t>
            </a:r>
            <a:r>
              <a:rPr lang="tr-TR" dirty="0" err="1"/>
              <a:t>ribon</a:t>
            </a:r>
            <a:r>
              <a:rPr lang="tr-TR" dirty="0"/>
              <a:t> ve baskı yapılacak malzemenin uyumlu olması gerekir.</a:t>
            </a:r>
            <a:endParaRPr lang="en-US" dirty="0"/>
          </a:p>
          <a:p>
            <a:r>
              <a:rPr lang="tr-TR" dirty="0" err="1" smtClean="0"/>
              <a:t>Ribon</a:t>
            </a:r>
            <a:r>
              <a:rPr lang="tr-TR" dirty="0" smtClean="0"/>
              <a:t> </a:t>
            </a:r>
            <a:r>
              <a:rPr lang="tr-TR" dirty="0"/>
              <a:t>yaklaşık 20 yıldır kullanılmaktadır. Termal transfer tekniği “</a:t>
            </a:r>
            <a:r>
              <a:rPr lang="tr-TR" dirty="0" err="1"/>
              <a:t>Kanji</a:t>
            </a:r>
            <a:r>
              <a:rPr lang="tr-TR" dirty="0"/>
              <a:t>” yazılarının basılabilmesi için bir Japon firması tarafından bulunmuştur. 1980’li yılların ortalarından itibaren çizgi kod (barkod) teknolojilerinin kullanılmaya başlanmasıyla endüstri, sanayi ve ticarette kullanılma ihtiyacı doğdu. Termal transfer yöntemi ile üretim yapılan yerlerde barkod ve diğer değişken bilgilerin basımında kullanılmaya en müsait tekniktir.</a:t>
            </a:r>
            <a:endParaRPr lang="en-US" dirty="0"/>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886" y="4155269"/>
            <a:ext cx="2136348" cy="18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736032" y="6088839"/>
            <a:ext cx="3310055" cy="369332"/>
          </a:xfrm>
          <a:prstGeom prst="rect">
            <a:avLst/>
          </a:prstGeom>
          <a:noFill/>
        </p:spPr>
        <p:txBody>
          <a:bodyPr wrap="square" rtlCol="0">
            <a:spAutoFit/>
          </a:bodyPr>
          <a:lstStyle/>
          <a:p>
            <a:r>
              <a:rPr lang="tr-TR" b="1" dirty="0"/>
              <a:t>Yazıcı-</a:t>
            </a:r>
            <a:r>
              <a:rPr lang="tr-TR" b="1" dirty="0" err="1"/>
              <a:t>ribon</a:t>
            </a:r>
            <a:r>
              <a:rPr lang="tr-TR" b="1" dirty="0"/>
              <a:t>-malzeme uyumu</a:t>
            </a:r>
            <a:endParaRPr lang="en-US" dirty="0"/>
          </a:p>
        </p:txBody>
      </p:sp>
      <p:sp>
        <p:nvSpPr>
          <p:cNvPr id="5" name="Metin kutusu 4"/>
          <p:cNvSpPr txBox="1"/>
          <p:nvPr/>
        </p:nvSpPr>
        <p:spPr>
          <a:xfrm>
            <a:off x="4421875" y="4325808"/>
            <a:ext cx="5650173" cy="1477328"/>
          </a:xfrm>
          <a:prstGeom prst="rect">
            <a:avLst/>
          </a:prstGeom>
          <a:noFill/>
        </p:spPr>
        <p:txBody>
          <a:bodyPr wrap="square" rtlCol="0">
            <a:spAutoFit/>
          </a:bodyPr>
          <a:lstStyle/>
          <a:p>
            <a:r>
              <a:rPr lang="tr-TR" dirty="0"/>
              <a:t>Termal transfer baskı yönteminde kullanılacak etiketin özelliğine bağlı olarak uygun </a:t>
            </a:r>
            <a:r>
              <a:rPr lang="tr-TR" dirty="0" err="1"/>
              <a:t>ribon</a:t>
            </a:r>
            <a:r>
              <a:rPr lang="tr-TR" dirty="0"/>
              <a:t> kullanıldığında doğru baskı alınabilmektedir. </a:t>
            </a:r>
            <a:r>
              <a:rPr lang="tr-TR" dirty="0" err="1"/>
              <a:t>Ribon</a:t>
            </a:r>
            <a:r>
              <a:rPr lang="tr-TR" dirty="0"/>
              <a:t> çeşitleri ve kullanılan etiket tipleri aşağıdadır:</a:t>
            </a:r>
            <a:endParaRPr lang="en-US" dirty="0"/>
          </a:p>
          <a:p>
            <a:endParaRPr lang="en-US" dirty="0"/>
          </a:p>
        </p:txBody>
      </p:sp>
    </p:spTree>
    <p:extLst>
      <p:ext uri="{BB962C8B-B14F-4D97-AF65-F5344CB8AC3E}">
        <p14:creationId xmlns:p14="http://schemas.microsoft.com/office/powerpoint/2010/main" val="90621290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3.4.3.1. </a:t>
            </a:r>
            <a:r>
              <a:rPr lang="tr-TR" b="1" dirty="0" err="1"/>
              <a:t>Wax</a:t>
            </a:r>
            <a:r>
              <a:rPr lang="tr-TR" b="1" dirty="0"/>
              <a:t> </a:t>
            </a:r>
            <a:r>
              <a:rPr lang="tr-TR" b="1" dirty="0" err="1" smtClean="0"/>
              <a:t>Ribonlar</a:t>
            </a:r>
            <a:endParaRPr lang="en-US" dirty="0"/>
          </a:p>
        </p:txBody>
      </p:sp>
      <p:sp>
        <p:nvSpPr>
          <p:cNvPr id="3" name="İçerik Yer Tutucusu 2"/>
          <p:cNvSpPr>
            <a:spLocks noGrp="1"/>
          </p:cNvSpPr>
          <p:nvPr>
            <p:ph idx="1"/>
          </p:nvPr>
        </p:nvSpPr>
        <p:spPr>
          <a:xfrm>
            <a:off x="677334" y="1505496"/>
            <a:ext cx="5218499" cy="4444928"/>
          </a:xfrm>
        </p:spPr>
        <p:txBody>
          <a:bodyPr>
            <a:normAutofit/>
          </a:bodyPr>
          <a:lstStyle/>
          <a:p>
            <a:r>
              <a:rPr lang="tr-TR" dirty="0" err="1"/>
              <a:t>Wax</a:t>
            </a:r>
            <a:r>
              <a:rPr lang="tr-TR" dirty="0"/>
              <a:t> özelliğine sahip </a:t>
            </a:r>
            <a:r>
              <a:rPr lang="tr-TR" dirty="0" err="1"/>
              <a:t>ribonlar</a:t>
            </a:r>
            <a:r>
              <a:rPr lang="tr-TR" dirty="0"/>
              <a:t> yırtılabilir özelliğe sahip kâğıt etiket, </a:t>
            </a:r>
            <a:r>
              <a:rPr lang="tr-TR" dirty="0" err="1"/>
              <a:t>vellum</a:t>
            </a:r>
            <a:r>
              <a:rPr lang="tr-TR" dirty="0"/>
              <a:t> etiket, kuşe etiket   vb.   etiketlerde   kullanılmaktadır.   Ortalama   değerde   bir   ısı   ile   yazdırılması gerekmektedir. Örneğin; ısı değeri 1-20 arasında olan herhangi bir barkod yazıcıda </a:t>
            </a:r>
            <a:r>
              <a:rPr lang="tr-TR" dirty="0" err="1"/>
              <a:t>Wax</a:t>
            </a:r>
            <a:r>
              <a:rPr lang="tr-TR" dirty="0"/>
              <a:t> özelliğine sahip bir </a:t>
            </a:r>
            <a:r>
              <a:rPr lang="tr-TR" dirty="0" err="1"/>
              <a:t>ribon</a:t>
            </a:r>
            <a:r>
              <a:rPr lang="tr-TR" dirty="0"/>
              <a:t> ile yapılan baskının problemsiz olabilmesi için  ısı değeri 9-10 aralığında olması gerekmektedir. Bu tarz </a:t>
            </a:r>
            <a:r>
              <a:rPr lang="tr-TR" dirty="0" err="1"/>
              <a:t>ribon</a:t>
            </a:r>
            <a:r>
              <a:rPr lang="tr-TR" dirty="0"/>
              <a:t> ile baskı yapılan etiketlerdeki yazı yırtılmadığı sürece 4-5 yıllık bir ömre sahiptir. Bu tarz </a:t>
            </a:r>
            <a:r>
              <a:rPr lang="tr-TR" dirty="0" err="1"/>
              <a:t>ribon</a:t>
            </a:r>
            <a:r>
              <a:rPr lang="tr-TR" dirty="0"/>
              <a:t> ile yapılan baskı çizilmeye veya suyla yapılan silinmeye karşı dayanıksızdır. Maliyet olarak en ekonomik </a:t>
            </a:r>
            <a:r>
              <a:rPr lang="tr-TR" dirty="0" err="1"/>
              <a:t>ribon</a:t>
            </a:r>
            <a:r>
              <a:rPr lang="tr-TR" dirty="0"/>
              <a:t> çeşididir.</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396" y="1505496"/>
            <a:ext cx="4226676" cy="290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7624340" y="4411078"/>
            <a:ext cx="1596788" cy="646331"/>
          </a:xfrm>
          <a:prstGeom prst="rect">
            <a:avLst/>
          </a:prstGeom>
          <a:noFill/>
        </p:spPr>
        <p:txBody>
          <a:bodyPr wrap="square" rtlCol="0">
            <a:spAutoFit/>
          </a:bodyPr>
          <a:lstStyle/>
          <a:p>
            <a:r>
              <a:rPr lang="tr-TR" b="1" dirty="0" err="1" smtClean="0"/>
              <a:t>Wax</a:t>
            </a:r>
            <a:r>
              <a:rPr lang="tr-TR" b="1" dirty="0" smtClean="0"/>
              <a:t> </a:t>
            </a:r>
            <a:r>
              <a:rPr lang="tr-TR" b="1" dirty="0" err="1"/>
              <a:t>ribonlar</a:t>
            </a:r>
            <a:endParaRPr lang="en-US" dirty="0"/>
          </a:p>
          <a:p>
            <a:endParaRPr lang="en-US" dirty="0"/>
          </a:p>
        </p:txBody>
      </p:sp>
    </p:spTree>
    <p:extLst>
      <p:ext uri="{BB962C8B-B14F-4D97-AF65-F5344CB8AC3E}">
        <p14:creationId xmlns:p14="http://schemas.microsoft.com/office/powerpoint/2010/main" val="78607558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3.4.3.2. </a:t>
            </a:r>
            <a:r>
              <a:rPr lang="tr-TR" b="1" dirty="0" err="1"/>
              <a:t>Resin</a:t>
            </a:r>
            <a:r>
              <a:rPr lang="tr-TR" b="1" dirty="0"/>
              <a:t> </a:t>
            </a:r>
            <a:r>
              <a:rPr lang="tr-TR" b="1" dirty="0" err="1"/>
              <a:t>Ribonlar</a:t>
            </a:r>
            <a:r>
              <a:rPr lang="en-US" dirty="0"/>
              <a:t/>
            </a:r>
            <a:br>
              <a:rPr lang="en-US" dirty="0"/>
            </a:br>
            <a:endParaRPr lang="en-US" dirty="0"/>
          </a:p>
        </p:txBody>
      </p:sp>
      <p:sp>
        <p:nvSpPr>
          <p:cNvPr id="3" name="İçerik Yer Tutucusu 2"/>
          <p:cNvSpPr>
            <a:spLocks noGrp="1"/>
          </p:cNvSpPr>
          <p:nvPr>
            <p:ph idx="1"/>
          </p:nvPr>
        </p:nvSpPr>
        <p:spPr>
          <a:xfrm>
            <a:off x="677334" y="1369019"/>
            <a:ext cx="8596668" cy="3880773"/>
          </a:xfrm>
        </p:spPr>
        <p:txBody>
          <a:bodyPr/>
          <a:lstStyle/>
          <a:p>
            <a:r>
              <a:rPr lang="tr-TR" dirty="0" err="1"/>
              <a:t>Resin</a:t>
            </a:r>
            <a:r>
              <a:rPr lang="tr-TR" dirty="0"/>
              <a:t> özelliğine sahip </a:t>
            </a:r>
            <a:r>
              <a:rPr lang="tr-TR" dirty="0" err="1"/>
              <a:t>ribonlar</a:t>
            </a:r>
            <a:r>
              <a:rPr lang="tr-TR" dirty="0"/>
              <a:t> yırtılamayan özelliğe sahip naylonumsu etiket, </a:t>
            </a:r>
            <a:r>
              <a:rPr lang="tr-TR" dirty="0" err="1"/>
              <a:t>opak</a:t>
            </a:r>
            <a:r>
              <a:rPr lang="tr-TR" dirty="0"/>
              <a:t> </a:t>
            </a:r>
            <a:r>
              <a:rPr lang="tr-TR" dirty="0" err="1"/>
              <a:t>pvc</a:t>
            </a:r>
            <a:r>
              <a:rPr lang="tr-TR" dirty="0"/>
              <a:t> etiket, </a:t>
            </a:r>
            <a:r>
              <a:rPr lang="tr-TR" dirty="0" err="1"/>
              <a:t>silver</a:t>
            </a:r>
            <a:r>
              <a:rPr lang="tr-TR" dirty="0"/>
              <a:t> mat etiket vb. etiketlerde kullanılmaktadır. Ortalamanın üzerinde bir baskı sıcaklığı ile yazdırılması gerekmektedir. Örneğin; ısı değeri 1-20 arasında olan herhangi bir barkod yazıcıda </a:t>
            </a:r>
            <a:r>
              <a:rPr lang="tr-TR" dirty="0" err="1"/>
              <a:t>resin</a:t>
            </a:r>
            <a:r>
              <a:rPr lang="tr-TR" dirty="0"/>
              <a:t> </a:t>
            </a:r>
            <a:r>
              <a:rPr lang="tr-TR" dirty="0" err="1"/>
              <a:t>özelliğne</a:t>
            </a:r>
            <a:r>
              <a:rPr lang="tr-TR" dirty="0"/>
              <a:t> sahip bir </a:t>
            </a:r>
            <a:r>
              <a:rPr lang="tr-TR" dirty="0" err="1"/>
              <a:t>ribonla</a:t>
            </a:r>
            <a:r>
              <a:rPr lang="tr-TR" dirty="0"/>
              <a:t> yapılan baskının problemsiz olabilmesi için ısı değeri 14-16 aralığında olması gerekmektedir. Bu tarz </a:t>
            </a:r>
            <a:r>
              <a:rPr lang="tr-TR" dirty="0" err="1"/>
              <a:t>ribon</a:t>
            </a:r>
            <a:r>
              <a:rPr lang="tr-TR" dirty="0"/>
              <a:t> ile baskı yapılan etiketlerdeki baskı çizilmeye, su ve bazı kimyasal maddeler (kolonya vb.) ile silinmeye karşı dayanıklıdır. Maliyet olarak </a:t>
            </a:r>
            <a:r>
              <a:rPr lang="tr-TR" dirty="0" err="1"/>
              <a:t>wax</a:t>
            </a:r>
            <a:r>
              <a:rPr lang="tr-TR" dirty="0"/>
              <a:t> </a:t>
            </a:r>
            <a:r>
              <a:rPr lang="tr-TR" dirty="0" err="1"/>
              <a:t>ribonlara</a:t>
            </a:r>
            <a:r>
              <a:rPr lang="tr-TR" dirty="0"/>
              <a:t> göre daha pahalıdır.</a:t>
            </a:r>
            <a:endParaRPr lang="en-US" dirty="0"/>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596" y="3792873"/>
            <a:ext cx="2368361" cy="22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988319" y="6168788"/>
            <a:ext cx="1746914" cy="369332"/>
          </a:xfrm>
          <a:prstGeom prst="rect">
            <a:avLst/>
          </a:prstGeom>
          <a:noFill/>
        </p:spPr>
        <p:txBody>
          <a:bodyPr wrap="square" rtlCol="0">
            <a:spAutoFit/>
          </a:bodyPr>
          <a:lstStyle/>
          <a:p>
            <a:r>
              <a:rPr lang="tr-TR" b="1" dirty="0" err="1"/>
              <a:t>Resin</a:t>
            </a:r>
            <a:r>
              <a:rPr lang="tr-TR" b="1" dirty="0"/>
              <a:t> </a:t>
            </a:r>
            <a:r>
              <a:rPr lang="tr-TR" b="1" dirty="0" err="1"/>
              <a:t>ribonlar</a:t>
            </a:r>
            <a:endParaRPr lang="en-US" dirty="0"/>
          </a:p>
        </p:txBody>
      </p:sp>
    </p:spTree>
    <p:extLst>
      <p:ext uri="{BB962C8B-B14F-4D97-AF65-F5344CB8AC3E}">
        <p14:creationId xmlns:p14="http://schemas.microsoft.com/office/powerpoint/2010/main" val="276742724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54758"/>
            <a:ext cx="8596668" cy="1320800"/>
          </a:xfrm>
        </p:spPr>
        <p:txBody>
          <a:bodyPr/>
          <a:lstStyle/>
          <a:p>
            <a:r>
              <a:rPr lang="tr-TR" b="1" dirty="0"/>
              <a:t>3.4.3.3. D110A </a:t>
            </a:r>
            <a:r>
              <a:rPr lang="tr-TR" b="1" dirty="0" err="1"/>
              <a:t>Resin</a:t>
            </a:r>
            <a:r>
              <a:rPr lang="tr-TR" b="1" dirty="0"/>
              <a:t> </a:t>
            </a:r>
            <a:r>
              <a:rPr lang="tr-TR" b="1" dirty="0" err="1"/>
              <a:t>Ribonlar</a:t>
            </a:r>
            <a:r>
              <a:rPr lang="en-US" dirty="0"/>
              <a:t/>
            </a:r>
            <a:br>
              <a:rPr lang="en-US" dirty="0"/>
            </a:br>
            <a:endParaRPr lang="en-US" dirty="0"/>
          </a:p>
        </p:txBody>
      </p:sp>
      <p:sp>
        <p:nvSpPr>
          <p:cNvPr id="3" name="İçerik Yer Tutucusu 2"/>
          <p:cNvSpPr>
            <a:spLocks noGrp="1"/>
          </p:cNvSpPr>
          <p:nvPr>
            <p:ph idx="1"/>
          </p:nvPr>
        </p:nvSpPr>
        <p:spPr>
          <a:xfrm>
            <a:off x="677334" y="1096063"/>
            <a:ext cx="4931896" cy="5291089"/>
          </a:xfrm>
        </p:spPr>
        <p:txBody>
          <a:bodyPr>
            <a:normAutofit lnSpcReduction="10000"/>
          </a:bodyPr>
          <a:lstStyle/>
          <a:p>
            <a:pPr algn="ctr"/>
            <a:r>
              <a:rPr lang="tr-TR" dirty="0"/>
              <a:t>D110A </a:t>
            </a:r>
            <a:r>
              <a:rPr lang="tr-TR" dirty="0" err="1"/>
              <a:t>resin</a:t>
            </a:r>
            <a:r>
              <a:rPr lang="tr-TR" dirty="0"/>
              <a:t> özelliğine sahip </a:t>
            </a:r>
            <a:r>
              <a:rPr lang="tr-TR" dirty="0" err="1"/>
              <a:t>ribonlar</a:t>
            </a:r>
            <a:r>
              <a:rPr lang="tr-TR" dirty="0"/>
              <a:t> tekstil sektöründe yıkama talimatı kumaşı da denilen Japon akmazı ve zemini düz olan saten kumaşlarda kullanılmaktadır. Ortalamanın üzerinde bir baskı sıcaklığı ile yazdırılması gerekmektedir. Örneğin; ısı derecesi 1-20 arasında bulunan herhangi bir barkod yazıcıda </a:t>
            </a:r>
            <a:r>
              <a:rPr lang="tr-TR" dirty="0" err="1"/>
              <a:t>resin</a:t>
            </a:r>
            <a:r>
              <a:rPr lang="tr-TR" dirty="0"/>
              <a:t> özelliğine sahip bir </a:t>
            </a:r>
            <a:r>
              <a:rPr lang="tr-TR" dirty="0" err="1"/>
              <a:t>ribon</a:t>
            </a:r>
            <a:r>
              <a:rPr lang="tr-TR" dirty="0"/>
              <a:t> ile yapılan baskının problemsiz olabilmesi için ısı değeri 16-20 aralığında olması gerekmektedir. Bu tarz </a:t>
            </a:r>
            <a:r>
              <a:rPr lang="tr-TR" dirty="0" err="1"/>
              <a:t>ribon</a:t>
            </a:r>
            <a:r>
              <a:rPr lang="tr-TR" dirty="0"/>
              <a:t> ile baskı yapılan etiketlerdeki baskı çizilmeye, su ve bazı kimyasal maddeler (kolonya vb.) ile silinmeye karşı dayanıklıdır. Bu tarz </a:t>
            </a:r>
            <a:r>
              <a:rPr lang="tr-TR" dirty="0" err="1"/>
              <a:t>ribonla</a:t>
            </a:r>
            <a:r>
              <a:rPr lang="tr-TR" dirty="0"/>
              <a:t> uygun şekilde baskı yapılan Japon </a:t>
            </a:r>
            <a:r>
              <a:rPr lang="tr-TR" dirty="0" smtClean="0"/>
              <a:t>akmazındaki</a:t>
            </a:r>
            <a:r>
              <a:rPr lang="tr-TR" dirty="0"/>
              <a:t> </a:t>
            </a:r>
            <a:r>
              <a:rPr lang="tr-TR" dirty="0" smtClean="0"/>
              <a:t>baskı yıkama işlemine tabi tutulsa dahi baskıda herhangi bir problem oluşmaz. Maliyet olarak </a:t>
            </a:r>
            <a:r>
              <a:rPr lang="tr-TR" dirty="0" err="1" smtClean="0"/>
              <a:t>max</a:t>
            </a:r>
            <a:r>
              <a:rPr lang="tr-TR" dirty="0" smtClean="0"/>
              <a:t> ve </a:t>
            </a:r>
            <a:r>
              <a:rPr lang="tr-TR" dirty="0" err="1" smtClean="0"/>
              <a:t>resin</a:t>
            </a:r>
            <a:r>
              <a:rPr lang="tr-TR" dirty="0" smtClean="0"/>
              <a:t> </a:t>
            </a:r>
            <a:r>
              <a:rPr lang="tr-TR" dirty="0" err="1" smtClean="0"/>
              <a:t>ribonlara</a:t>
            </a:r>
            <a:r>
              <a:rPr lang="tr-TR" dirty="0" smtClean="0"/>
              <a:t> göre daha pahalıdır.</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764" y="1575558"/>
            <a:ext cx="3386454" cy="332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7034516" y="5022376"/>
            <a:ext cx="2442949" cy="646331"/>
          </a:xfrm>
          <a:prstGeom prst="rect">
            <a:avLst/>
          </a:prstGeom>
          <a:noFill/>
        </p:spPr>
        <p:txBody>
          <a:bodyPr wrap="square" rtlCol="0">
            <a:spAutoFit/>
          </a:bodyPr>
          <a:lstStyle/>
          <a:p>
            <a:r>
              <a:rPr lang="tr-TR" b="1" dirty="0" smtClean="0"/>
              <a:t>D110A </a:t>
            </a:r>
            <a:r>
              <a:rPr lang="tr-TR" b="1" dirty="0" err="1"/>
              <a:t>resin</a:t>
            </a:r>
            <a:r>
              <a:rPr lang="tr-TR" b="1" dirty="0"/>
              <a:t> </a:t>
            </a:r>
            <a:r>
              <a:rPr lang="tr-TR" b="1" dirty="0" err="1"/>
              <a:t>ribonlar</a:t>
            </a:r>
            <a:endParaRPr lang="en-US" dirty="0"/>
          </a:p>
          <a:p>
            <a:endParaRPr lang="en-US" dirty="0"/>
          </a:p>
        </p:txBody>
      </p:sp>
    </p:spTree>
    <p:extLst>
      <p:ext uri="{BB962C8B-B14F-4D97-AF65-F5344CB8AC3E}">
        <p14:creationId xmlns:p14="http://schemas.microsoft.com/office/powerpoint/2010/main" val="210393337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3.4.4. Etiket</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Barkod etiketleri, ürünlerin </a:t>
            </a:r>
            <a:r>
              <a:rPr lang="tr-TR" dirty="0" err="1"/>
              <a:t>barkodlanması</a:t>
            </a:r>
            <a:r>
              <a:rPr lang="tr-TR" dirty="0"/>
              <a:t> aşamasında kullanılan rulo şeklindeki yapışkanlı kâğıtlardır.</a:t>
            </a:r>
            <a:endParaRPr lang="en-US" dirty="0"/>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598" y="2976124"/>
            <a:ext cx="2955213" cy="278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541054" y="5902219"/>
            <a:ext cx="1228299" cy="369332"/>
          </a:xfrm>
          <a:prstGeom prst="rect">
            <a:avLst/>
          </a:prstGeom>
          <a:noFill/>
        </p:spPr>
        <p:txBody>
          <a:bodyPr wrap="square" rtlCol="0">
            <a:spAutoFit/>
          </a:bodyPr>
          <a:lstStyle/>
          <a:p>
            <a:r>
              <a:rPr lang="tr-TR" b="1" dirty="0"/>
              <a:t>Etiketler</a:t>
            </a:r>
            <a:endParaRPr lang="en-US" dirty="0"/>
          </a:p>
        </p:txBody>
      </p:sp>
    </p:spTree>
    <p:extLst>
      <p:ext uri="{BB962C8B-B14F-4D97-AF65-F5344CB8AC3E}">
        <p14:creationId xmlns:p14="http://schemas.microsoft.com/office/powerpoint/2010/main" val="132121184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3.4.4.1. Etiket Kullanımı</a:t>
            </a:r>
            <a:r>
              <a:rPr lang="en-US" dirty="0"/>
              <a:t/>
            </a:r>
            <a:br>
              <a:rPr lang="en-US" dirty="0"/>
            </a:br>
            <a:endParaRPr lang="en-US" dirty="0"/>
          </a:p>
        </p:txBody>
      </p:sp>
      <p:sp>
        <p:nvSpPr>
          <p:cNvPr id="3" name="İçerik Yer Tutucusu 2"/>
          <p:cNvSpPr>
            <a:spLocks noGrp="1"/>
          </p:cNvSpPr>
          <p:nvPr>
            <p:ph idx="1"/>
          </p:nvPr>
        </p:nvSpPr>
        <p:spPr>
          <a:xfrm>
            <a:off x="172366" y="1437258"/>
            <a:ext cx="6733401" cy="5291088"/>
          </a:xfrm>
        </p:spPr>
        <p:txBody>
          <a:bodyPr>
            <a:normAutofit/>
          </a:bodyPr>
          <a:lstStyle/>
          <a:p>
            <a:r>
              <a:rPr lang="tr-TR" dirty="0"/>
              <a:t>Yapılacak uygulamanın niteliğine ve ne amaçlandığına bağlı olarak önceden basılmış etiket   kullanabilirsiniz.   Eğer   değişken   veriye   ihtiyacınız   varsa   veya   barkodunuzda kullandığınız bilgi, önceden belli olmayan spesifik bir bilgi ise önceden basılmış etiket kullanmak uygun olmaz.</a:t>
            </a:r>
            <a:endParaRPr lang="en-US" dirty="0"/>
          </a:p>
          <a:p>
            <a:r>
              <a:rPr lang="tr-TR" dirty="0" smtClean="0"/>
              <a:t>Diğer </a:t>
            </a:r>
            <a:r>
              <a:rPr lang="tr-TR" dirty="0"/>
              <a:t>yandan eğer barkodu sadece bir tanımlayıcı olarak kullanmak isteniyorsa (Örneğin; 000’dan 999’a kadar numaralanmış 1000 adet) etiketleri bir yazıcıdan önceden basmak uygundur. Örneğin; bir demirbaş tanımlama uygulamasında barkodla basılmış 4567 numaralı   etiketi   fotokopi   makinesine   yapıştırabilir   ve   bu   numarayı   bu   makinenin tanımlanması  amacıyla  kullanabilirsiniz.  Şimdi  demirbaş  veri  tabanınız  4567  sayısının fotokopi makinasını temsil ettiğini bilecektir. Bununla </a:t>
            </a:r>
            <a:r>
              <a:rPr lang="tr-TR" dirty="0" err="1"/>
              <a:t>bereber</a:t>
            </a:r>
            <a:r>
              <a:rPr lang="tr-TR" dirty="0"/>
              <a:t> fotokopi makinenize bu numaradan farklı bir numara verebilirdiniz. Bu durumda makineniz bu numara ile temsil edilecek ve yine bir karışıklık olmayacaktır.</a:t>
            </a:r>
            <a:endParaRPr lang="en-US" dirty="0"/>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1337" y="1780275"/>
            <a:ext cx="3345330" cy="309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8680324" y="5117910"/>
            <a:ext cx="1187355" cy="369332"/>
          </a:xfrm>
          <a:prstGeom prst="rect">
            <a:avLst/>
          </a:prstGeom>
          <a:noFill/>
        </p:spPr>
        <p:txBody>
          <a:bodyPr wrap="square" rtlCol="0">
            <a:spAutoFit/>
          </a:bodyPr>
          <a:lstStyle/>
          <a:p>
            <a:r>
              <a:rPr lang="tr-TR" b="1" dirty="0"/>
              <a:t>Etiketler</a:t>
            </a:r>
            <a:endParaRPr lang="en-US" dirty="0"/>
          </a:p>
        </p:txBody>
      </p:sp>
    </p:spTree>
    <p:extLst>
      <p:ext uri="{BB962C8B-B14F-4D97-AF65-F5344CB8AC3E}">
        <p14:creationId xmlns:p14="http://schemas.microsoft.com/office/powerpoint/2010/main" val="314670464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3.4.4.1. Etiket </a:t>
            </a:r>
            <a:r>
              <a:rPr lang="tr-TR" b="1" dirty="0" smtClean="0"/>
              <a:t>Kullanımı</a:t>
            </a:r>
            <a:endParaRPr lang="en-US" dirty="0"/>
          </a:p>
        </p:txBody>
      </p:sp>
      <p:sp>
        <p:nvSpPr>
          <p:cNvPr id="3" name="İçerik Yer Tutucusu 2"/>
          <p:cNvSpPr>
            <a:spLocks noGrp="1"/>
          </p:cNvSpPr>
          <p:nvPr>
            <p:ph idx="1"/>
          </p:nvPr>
        </p:nvSpPr>
        <p:spPr/>
        <p:txBody>
          <a:bodyPr/>
          <a:lstStyle/>
          <a:p>
            <a:r>
              <a:rPr lang="tr-TR" dirty="0"/>
              <a:t>Eğer uygulamanız kritik önemi olmayan sayıların bir kereliğine tanımlama amacı ile kullanılmasını   gerektiriyorsa   bu   durumda   önceden   basılmış   değişken   numaralı   etiket kullanmak maliyet açısından iyi bir yaklaşımdır. Ancak etiketlerin örneğin bir tartım işleminden  hemen  sonra  ve  tartım  bilgilerini  içerecek  şekilde  basılması  istendiğinde etiketlerin önceden basılması imkânsızdır. Bu durumda etiketler anında basılmalıdır.</a:t>
            </a:r>
            <a:endParaRPr lang="en-US" dirty="0"/>
          </a:p>
          <a:p>
            <a:r>
              <a:rPr lang="tr-TR" dirty="0" smtClean="0"/>
              <a:t>Şüphesiz  </a:t>
            </a:r>
            <a:r>
              <a:rPr lang="tr-TR" dirty="0"/>
              <a:t>uygulamanızda   bütün   kodların  aynı   olması   gerekiyor   ve   çok   sayıda bastırmanız gerekiyorsa önceden basma uygundur.</a:t>
            </a:r>
            <a:endParaRPr lang="en-US" dirty="0"/>
          </a:p>
          <a:p>
            <a:endParaRPr lang="en-US" dirty="0"/>
          </a:p>
        </p:txBody>
      </p:sp>
    </p:spTree>
    <p:extLst>
      <p:ext uri="{BB962C8B-B14F-4D97-AF65-F5344CB8AC3E}">
        <p14:creationId xmlns:p14="http://schemas.microsoft.com/office/powerpoint/2010/main" val="3055262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1.4. Bir işletmenin Barkod Sistemine Geçirilmesi</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Bir  işletmenin  barkod  sistemine  geçirilme  aşamaları  işletmenin  faaliyet  alanına, yapılmak istenilen sistemin şekline bağlı olarak farklılık gösterir. Basit anlamda bir barkod sistemi 2 aşamadan oluşmaktadır.</a:t>
            </a:r>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277" y="3461212"/>
            <a:ext cx="6898573" cy="141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07719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72872"/>
            <a:ext cx="8596668" cy="1320800"/>
          </a:xfrm>
        </p:spPr>
        <p:txBody>
          <a:bodyPr>
            <a:normAutofit/>
          </a:bodyPr>
          <a:lstStyle/>
          <a:p>
            <a:r>
              <a:rPr lang="tr-TR" b="1" dirty="0"/>
              <a:t>3.4.4.2. Etiket Çeşitleri</a:t>
            </a:r>
            <a:r>
              <a:rPr lang="en-US" dirty="0"/>
              <a:t/>
            </a:r>
            <a:br>
              <a:rPr lang="en-US" dirty="0"/>
            </a:br>
            <a:r>
              <a:rPr lang="tr-TR" sz="2700" dirty="0" smtClean="0"/>
              <a:t>-</a:t>
            </a:r>
            <a:r>
              <a:rPr lang="tr-TR" dirty="0" smtClean="0"/>
              <a:t> </a:t>
            </a:r>
            <a:r>
              <a:rPr lang="tr-TR" sz="2700" b="1" dirty="0" smtClean="0"/>
              <a:t>3.4.4.2.1</a:t>
            </a:r>
            <a:r>
              <a:rPr lang="tr-TR" sz="2700" b="1" dirty="0"/>
              <a:t>. Kâğıt Bazlı </a:t>
            </a:r>
            <a:r>
              <a:rPr lang="tr-TR" sz="2700" b="1" dirty="0" smtClean="0"/>
              <a:t>Etiketler</a:t>
            </a:r>
            <a:endParaRPr lang="en-US" dirty="0"/>
          </a:p>
        </p:txBody>
      </p:sp>
      <p:sp>
        <p:nvSpPr>
          <p:cNvPr id="3" name="İçerik Yer Tutucusu 2"/>
          <p:cNvSpPr>
            <a:spLocks noGrp="1"/>
          </p:cNvSpPr>
          <p:nvPr>
            <p:ph idx="1"/>
          </p:nvPr>
        </p:nvSpPr>
        <p:spPr>
          <a:xfrm>
            <a:off x="677334" y="1419711"/>
            <a:ext cx="8596668" cy="3880773"/>
          </a:xfrm>
        </p:spPr>
        <p:txBody>
          <a:bodyPr/>
          <a:lstStyle/>
          <a:p>
            <a:r>
              <a:rPr lang="tr-TR" dirty="0"/>
              <a:t>Kendinden yapışkanlı etiketler de denilen kâğıt bazlı etiketlerde; etiket ölçüsünün doğru ifade edilmesi hem etiket üreticisi, hem de etiket siparişi veren açısından büyük önem taşır. Etiketin akış yönüne paralel olan kenarı uzunluk, etiketin akış yönüne ters olan kenarı ise genişlik olarak ifade edilir. Etiketin ölçüsü 20×40 mm olarak ifade edildiğinde ilk sayı (20) genişliği, ikinci sayı ise (40) uzunluğu ifade eder.</a:t>
            </a:r>
            <a:endParaRPr lang="en-US" dirty="0"/>
          </a:p>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903" y="3213871"/>
            <a:ext cx="3393530" cy="272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081740" y="6073253"/>
            <a:ext cx="1787856" cy="646331"/>
          </a:xfrm>
          <a:prstGeom prst="rect">
            <a:avLst/>
          </a:prstGeom>
          <a:noFill/>
        </p:spPr>
        <p:txBody>
          <a:bodyPr wrap="square" rtlCol="0">
            <a:spAutoFit/>
          </a:bodyPr>
          <a:lstStyle/>
          <a:p>
            <a:r>
              <a:rPr lang="tr-TR" b="1" dirty="0" smtClean="0"/>
              <a:t>Etiket </a:t>
            </a:r>
            <a:r>
              <a:rPr lang="tr-TR" b="1" dirty="0"/>
              <a:t>ebatları</a:t>
            </a:r>
            <a:endParaRPr lang="en-US" dirty="0"/>
          </a:p>
          <a:p>
            <a:endParaRPr lang="en-US" dirty="0"/>
          </a:p>
        </p:txBody>
      </p:sp>
    </p:spTree>
    <p:extLst>
      <p:ext uri="{BB962C8B-B14F-4D97-AF65-F5344CB8AC3E}">
        <p14:creationId xmlns:p14="http://schemas.microsoft.com/office/powerpoint/2010/main" val="150045795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72871"/>
            <a:ext cx="8596668" cy="1320800"/>
          </a:xfrm>
        </p:spPr>
        <p:txBody>
          <a:bodyPr/>
          <a:lstStyle/>
          <a:p>
            <a:r>
              <a:rPr lang="tr-TR" b="1" dirty="0"/>
              <a:t>3.4.4.2. Etiket Çeşitleri</a:t>
            </a:r>
            <a:r>
              <a:rPr lang="en-US" dirty="0"/>
              <a:t/>
            </a:r>
            <a:br>
              <a:rPr lang="en-US" dirty="0"/>
            </a:br>
            <a:r>
              <a:rPr lang="tr-TR" sz="2400" dirty="0"/>
              <a:t>- </a:t>
            </a:r>
            <a:r>
              <a:rPr lang="tr-TR" sz="2400" b="1" dirty="0"/>
              <a:t>3.4.4.2.1. Kâğıt Bazlı Etiketler</a:t>
            </a:r>
            <a:endParaRPr lang="en-US" dirty="0"/>
          </a:p>
        </p:txBody>
      </p:sp>
      <p:sp>
        <p:nvSpPr>
          <p:cNvPr id="3" name="İçerik Yer Tutucusu 2"/>
          <p:cNvSpPr>
            <a:spLocks noGrp="1"/>
          </p:cNvSpPr>
          <p:nvPr>
            <p:ph idx="1"/>
          </p:nvPr>
        </p:nvSpPr>
        <p:spPr>
          <a:xfrm>
            <a:off x="677334" y="1493671"/>
            <a:ext cx="8596668" cy="3880773"/>
          </a:xfrm>
        </p:spPr>
        <p:txBody>
          <a:bodyPr/>
          <a:lstStyle/>
          <a:p>
            <a:r>
              <a:rPr lang="tr-TR" dirty="0"/>
              <a:t>Kendinden yapışkanlı etiketlerde, yapıştırılacak ürün ve yüzey dikkate alınarak etiketin ve yapışkanın cinsi belirlenir. Uygun yapışkan seçiminde; temel bileşim, ilk yapışma, nihai yapışma, minimum etiketleme derecesi, servis sıcaklık derecesi dikkate alınır. Akrilik ve kauçuk esaslı olmak üzere 2 çeşit temel bileşim vardır.</a:t>
            </a:r>
            <a:endParaRPr lang="en-US" dirty="0"/>
          </a:p>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209" y="3048214"/>
            <a:ext cx="4155616" cy="208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119572" y="5371670"/>
            <a:ext cx="3712192" cy="646331"/>
          </a:xfrm>
          <a:prstGeom prst="rect">
            <a:avLst/>
          </a:prstGeom>
          <a:noFill/>
        </p:spPr>
        <p:txBody>
          <a:bodyPr wrap="square" rtlCol="0">
            <a:spAutoFit/>
          </a:bodyPr>
          <a:lstStyle/>
          <a:p>
            <a:r>
              <a:rPr lang="tr-TR" b="1" dirty="0" smtClean="0"/>
              <a:t>Etiket</a:t>
            </a:r>
            <a:r>
              <a:rPr lang="tr-TR" b="1" dirty="0"/>
              <a:t>, </a:t>
            </a:r>
            <a:r>
              <a:rPr lang="tr-TR" b="1" dirty="0" err="1"/>
              <a:t>ribon</a:t>
            </a:r>
            <a:r>
              <a:rPr lang="tr-TR" b="1" dirty="0"/>
              <a:t> ve baskı makinesi</a:t>
            </a:r>
            <a:endParaRPr lang="en-US" dirty="0"/>
          </a:p>
          <a:p>
            <a:endParaRPr lang="en-US" dirty="0"/>
          </a:p>
        </p:txBody>
      </p:sp>
    </p:spTree>
    <p:extLst>
      <p:ext uri="{BB962C8B-B14F-4D97-AF65-F5344CB8AC3E}">
        <p14:creationId xmlns:p14="http://schemas.microsoft.com/office/powerpoint/2010/main" val="340206215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3.4.4.2. Etiket Çeşitleri</a:t>
            </a:r>
            <a:r>
              <a:rPr lang="en-US" dirty="0"/>
              <a:t/>
            </a:r>
            <a:br>
              <a:rPr lang="en-US" dirty="0"/>
            </a:br>
            <a:r>
              <a:rPr lang="tr-TR" sz="2400" dirty="0"/>
              <a:t>- </a:t>
            </a:r>
            <a:r>
              <a:rPr lang="tr-TR" sz="2400" b="1" dirty="0"/>
              <a:t>3.4.4.2.1. Kâğıt Bazlı Etiketler</a:t>
            </a:r>
            <a:endParaRPr lang="en-US" dirty="0"/>
          </a:p>
        </p:txBody>
      </p:sp>
      <p:sp>
        <p:nvSpPr>
          <p:cNvPr id="3" name="İçerik Yer Tutucusu 2"/>
          <p:cNvSpPr>
            <a:spLocks noGrp="1"/>
          </p:cNvSpPr>
          <p:nvPr>
            <p:ph idx="1"/>
          </p:nvPr>
        </p:nvSpPr>
        <p:spPr/>
        <p:txBody>
          <a:bodyPr/>
          <a:lstStyle/>
          <a:p>
            <a:r>
              <a:rPr lang="tr-TR" dirty="0"/>
              <a:t>Kâğıt bazlı etiketlerin birinci kullanım şekli termal etiketlerdir. Isıya duyarlı etiket tipleridir. Yüzeyleri termal madde ile kaplanmış kâğıtlardan üretilir. Doğrudan ve kısa sürede son kullanıcıya ulaşan ürünlerin etiketlenmesinde tercih edilir. Nem, alkol, ısı ve ışığa karşı duyarlı olup kendi kendine kararma özelliği vardır. Termal etiketlerin 6 aydan daha fazla raf ömrü olan ürünlerde kullanılmaları tavsiye edilmez.</a:t>
            </a:r>
            <a:endParaRPr lang="en-US" dirty="0"/>
          </a:p>
          <a:p>
            <a:endParaRPr lang="en-US" dirty="0"/>
          </a:p>
        </p:txBody>
      </p:sp>
    </p:spTree>
    <p:extLst>
      <p:ext uri="{BB962C8B-B14F-4D97-AF65-F5344CB8AC3E}">
        <p14:creationId xmlns:p14="http://schemas.microsoft.com/office/powerpoint/2010/main" val="256119128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86520"/>
            <a:ext cx="8596668" cy="1320800"/>
          </a:xfrm>
        </p:spPr>
        <p:txBody>
          <a:bodyPr/>
          <a:lstStyle/>
          <a:p>
            <a:r>
              <a:rPr lang="tr-TR" b="1" dirty="0"/>
              <a:t>3.4.4.2. Etiket Çeşitleri</a:t>
            </a:r>
            <a:r>
              <a:rPr lang="en-US" dirty="0"/>
              <a:t/>
            </a:r>
            <a:br>
              <a:rPr lang="en-US" dirty="0"/>
            </a:br>
            <a:r>
              <a:rPr lang="tr-TR" sz="2400" dirty="0"/>
              <a:t>- </a:t>
            </a:r>
            <a:r>
              <a:rPr lang="tr-TR" sz="2400" b="1" dirty="0"/>
              <a:t>3.4.4.2.1. Kâğıt Bazlı Etiketler</a:t>
            </a:r>
            <a:endParaRPr lang="en-US" sz="2400" dirty="0"/>
          </a:p>
        </p:txBody>
      </p:sp>
      <p:sp>
        <p:nvSpPr>
          <p:cNvPr id="3" name="İçerik Yer Tutucusu 2"/>
          <p:cNvSpPr>
            <a:spLocks noGrp="1"/>
          </p:cNvSpPr>
          <p:nvPr>
            <p:ph idx="1"/>
          </p:nvPr>
        </p:nvSpPr>
        <p:spPr>
          <a:xfrm>
            <a:off x="677334" y="1287132"/>
            <a:ext cx="7020003" cy="5209202"/>
          </a:xfrm>
        </p:spPr>
        <p:txBody>
          <a:bodyPr>
            <a:normAutofit fontScale="92500" lnSpcReduction="10000"/>
          </a:bodyPr>
          <a:lstStyle/>
          <a:p>
            <a:r>
              <a:rPr lang="tr-TR" b="1" dirty="0"/>
              <a:t>Termal etiket çeşitleri:</a:t>
            </a:r>
            <a:endParaRPr lang="en-US" dirty="0"/>
          </a:p>
          <a:p>
            <a:r>
              <a:rPr lang="tr-TR" b="1" dirty="0" smtClean="0"/>
              <a:t>Ekonomik </a:t>
            </a:r>
            <a:r>
              <a:rPr lang="tr-TR" b="1" dirty="0"/>
              <a:t>termal: </a:t>
            </a:r>
            <a:r>
              <a:rPr lang="tr-TR" dirty="0"/>
              <a:t>Kâğıt üzerine </a:t>
            </a:r>
            <a:r>
              <a:rPr lang="tr-TR" dirty="0" err="1"/>
              <a:t>ribon</a:t>
            </a:r>
            <a:r>
              <a:rPr lang="tr-TR" dirty="0"/>
              <a:t> kullanılmadan direkt olarak ısı yöntemi ile baskı alınır. Nem, alkol ve ışığa duyarlı olduğundan raf ömrü kısadır. Sıcağa dayanıklı olmadığı için üzerindeki bilgiler kalıcı </a:t>
            </a:r>
            <a:r>
              <a:rPr lang="tr-TR" dirty="0" smtClean="0"/>
              <a:t>değildir.</a:t>
            </a:r>
            <a:r>
              <a:rPr lang="tr-TR" dirty="0"/>
              <a:t> </a:t>
            </a:r>
            <a:r>
              <a:rPr lang="tr-TR" dirty="0" smtClean="0"/>
              <a:t>Genellikle </a:t>
            </a:r>
            <a:r>
              <a:rPr lang="tr-TR" dirty="0"/>
              <a:t>düşük maliyetli olduğu için marketlerin tercihidir.</a:t>
            </a:r>
            <a:endParaRPr lang="en-US" dirty="0"/>
          </a:p>
          <a:p>
            <a:r>
              <a:rPr lang="tr-TR" b="1" dirty="0" smtClean="0"/>
              <a:t>Lamine </a:t>
            </a:r>
            <a:r>
              <a:rPr lang="tr-TR" b="1" dirty="0"/>
              <a:t>termal: </a:t>
            </a:r>
            <a:r>
              <a:rPr lang="tr-TR" dirty="0"/>
              <a:t>Her iki yüzeyi de lamine edilerek nem ve aşırı ışığa </a:t>
            </a:r>
            <a:r>
              <a:rPr lang="tr-TR" dirty="0" smtClean="0"/>
              <a:t>karşı</a:t>
            </a:r>
            <a:r>
              <a:rPr lang="tr-TR" dirty="0"/>
              <a:t> </a:t>
            </a:r>
            <a:r>
              <a:rPr lang="tr-TR" dirty="0" smtClean="0"/>
              <a:t>korunmuştur</a:t>
            </a:r>
            <a:r>
              <a:rPr lang="tr-TR" dirty="0"/>
              <a:t>. Ekonomik termale oranla üzerindeki yazılar daha kalıcıdır.</a:t>
            </a:r>
            <a:endParaRPr lang="en-US" dirty="0"/>
          </a:p>
          <a:p>
            <a:r>
              <a:rPr lang="tr-TR" b="1" dirty="0" smtClean="0"/>
              <a:t>Termal   </a:t>
            </a:r>
            <a:r>
              <a:rPr lang="tr-TR" b="1" dirty="0"/>
              <a:t>karton:   </a:t>
            </a:r>
            <a:r>
              <a:rPr lang="tr-TR" dirty="0"/>
              <a:t>Baskı   yüzeyi   termal   kaplı   kartondur.   Genellikle ekonomik  termal  malzeme  kullanılır.  </a:t>
            </a:r>
            <a:r>
              <a:rPr lang="tr-TR" dirty="0" err="1"/>
              <a:t>Ribon</a:t>
            </a:r>
            <a:r>
              <a:rPr lang="tr-TR" dirty="0"/>
              <a:t>  kullanılmadığı  için  </a:t>
            </a:r>
            <a:r>
              <a:rPr lang="tr-TR" dirty="0" smtClean="0"/>
              <a:t>fiyat</a:t>
            </a:r>
            <a:r>
              <a:rPr lang="tr-TR" dirty="0"/>
              <a:t> </a:t>
            </a:r>
            <a:r>
              <a:rPr lang="tr-TR" dirty="0" smtClean="0"/>
              <a:t>yönünden </a:t>
            </a:r>
            <a:r>
              <a:rPr lang="tr-TR" dirty="0"/>
              <a:t>avantajlıdır. Işığa ve neme karşı hassas olduğu için uzun </a:t>
            </a:r>
            <a:r>
              <a:rPr lang="tr-TR" dirty="0" smtClean="0"/>
              <a:t>süreli</a:t>
            </a:r>
            <a:r>
              <a:rPr lang="tr-TR" dirty="0"/>
              <a:t> </a:t>
            </a:r>
            <a:r>
              <a:rPr lang="tr-TR" dirty="0" smtClean="0"/>
              <a:t>işlerde </a:t>
            </a:r>
            <a:r>
              <a:rPr lang="tr-TR" dirty="0"/>
              <a:t>tercih edilmemektedir. (Sezonluk ürünler için tekstil etiketleri, maç biletleri, yaka ve giriş kartları, raf etiketleri )</a:t>
            </a:r>
            <a:endParaRPr lang="en-US" dirty="0"/>
          </a:p>
          <a:p>
            <a:r>
              <a:rPr lang="tr-TR" b="1" dirty="0" smtClean="0"/>
              <a:t>TTR  </a:t>
            </a:r>
            <a:r>
              <a:rPr lang="tr-TR" b="1" dirty="0"/>
              <a:t>karton:  </a:t>
            </a:r>
            <a:r>
              <a:rPr lang="tr-TR" dirty="0"/>
              <a:t>İki  yüzü  de  kuşe  kaplanmış  ya  da  baskı  yüzeyi  kuşe kaplanmış karton kâğıtlardır. Zemine renkli baskı ile barkod yazıcıda </a:t>
            </a:r>
            <a:r>
              <a:rPr lang="tr-TR" dirty="0" smtClean="0"/>
              <a:t>TT baskı  yapmak  mümkündür  (Kütüphanelerde  okuyucu  kartları,  tekstil</a:t>
            </a:r>
            <a:r>
              <a:rPr lang="tr-TR" dirty="0"/>
              <a:t> </a:t>
            </a:r>
            <a:r>
              <a:rPr lang="tr-TR" dirty="0" smtClean="0"/>
              <a:t>etiketleri</a:t>
            </a:r>
            <a:r>
              <a:rPr lang="tr-TR" dirty="0"/>
              <a:t>).</a:t>
            </a:r>
            <a:endParaRPr lang="en-US" dirty="0"/>
          </a:p>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238" y="2469166"/>
            <a:ext cx="3482681" cy="183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8854996" y="4455671"/>
            <a:ext cx="2047164" cy="646331"/>
          </a:xfrm>
          <a:prstGeom prst="rect">
            <a:avLst/>
          </a:prstGeom>
          <a:noFill/>
        </p:spPr>
        <p:txBody>
          <a:bodyPr wrap="square" rtlCol="0">
            <a:spAutoFit/>
          </a:bodyPr>
          <a:lstStyle/>
          <a:p>
            <a:r>
              <a:rPr lang="tr-TR" b="1" dirty="0" smtClean="0"/>
              <a:t>Termal </a:t>
            </a:r>
            <a:r>
              <a:rPr lang="tr-TR" b="1" dirty="0"/>
              <a:t>etiketler</a:t>
            </a:r>
            <a:endParaRPr lang="en-US" dirty="0"/>
          </a:p>
          <a:p>
            <a:endParaRPr lang="en-US" dirty="0"/>
          </a:p>
        </p:txBody>
      </p:sp>
    </p:spTree>
    <p:extLst>
      <p:ext uri="{BB962C8B-B14F-4D97-AF65-F5344CB8AC3E}">
        <p14:creationId xmlns:p14="http://schemas.microsoft.com/office/powerpoint/2010/main" val="392075129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3435" y="263550"/>
            <a:ext cx="5402270" cy="6410205"/>
          </a:xfrm>
        </p:spPr>
        <p:txBody>
          <a:bodyPr>
            <a:normAutofit fontScale="77500" lnSpcReduction="20000"/>
          </a:bodyPr>
          <a:lstStyle/>
          <a:p>
            <a:r>
              <a:rPr lang="tr-TR" dirty="0"/>
              <a:t>Kâğıt  bazlı  etiketlerin ikinci  kullanım şekli  ise  termal  transfer  etiketlerdir.  Termal transfer baskı yöntemi ile baskı alınabilen etiket tipleridir. Yüzeyleri pütürsüzdür, parlak ve mat olmak üzere iki tipe ayrılır. </a:t>
            </a:r>
            <a:r>
              <a:rPr lang="tr-TR" dirty="0" err="1"/>
              <a:t>Ribon</a:t>
            </a:r>
            <a:r>
              <a:rPr lang="tr-TR" dirty="0"/>
              <a:t> baskıya uygun, dış etkenlerden etkilenmeyen etiket tipleridir. Isıya, neme, alkole ve diğer olumsuz dış etkenlere karşı dayanıklıdır.</a:t>
            </a:r>
            <a:endParaRPr lang="en-US" dirty="0"/>
          </a:p>
          <a:p>
            <a:r>
              <a:rPr lang="tr-TR" b="1" dirty="0" smtClean="0"/>
              <a:t>Termal </a:t>
            </a:r>
            <a:r>
              <a:rPr lang="tr-TR" b="1" dirty="0" err="1"/>
              <a:t>tarnsfer</a:t>
            </a:r>
            <a:r>
              <a:rPr lang="tr-TR" b="1" dirty="0"/>
              <a:t> etiket çeşitleri:</a:t>
            </a:r>
            <a:endParaRPr lang="en-US" dirty="0"/>
          </a:p>
          <a:p>
            <a:r>
              <a:rPr lang="tr-TR" b="1" dirty="0" err="1" smtClean="0"/>
              <a:t>Wellum</a:t>
            </a:r>
            <a:r>
              <a:rPr lang="tr-TR" b="1" dirty="0"/>
              <a:t>: </a:t>
            </a:r>
            <a:r>
              <a:rPr lang="tr-TR" dirty="0"/>
              <a:t>Hamur kâğıdın TTR yazıcılarda iyi sonuç vermesi için baskı yüzü  yüksek  oranda  düzeltilmiş  ve  zemin  pürüzsüz  hâle  getirilmiştir. </a:t>
            </a:r>
            <a:r>
              <a:rPr lang="tr-TR" dirty="0" err="1"/>
              <a:t>Ribon</a:t>
            </a:r>
            <a:r>
              <a:rPr lang="tr-TR" dirty="0"/>
              <a:t> baskı yöntemi uygulanır.</a:t>
            </a:r>
            <a:endParaRPr lang="en-US" dirty="0"/>
          </a:p>
          <a:p>
            <a:r>
              <a:rPr lang="tr-TR" b="1" dirty="0" smtClean="0"/>
              <a:t>Floresan  </a:t>
            </a:r>
            <a:r>
              <a:rPr lang="tr-TR" b="1" dirty="0"/>
              <a:t>kâğıtlar  (Turuncu,  yeşil,  sarı,  kırmızı,  mavi  vs.):  </a:t>
            </a:r>
            <a:r>
              <a:rPr lang="tr-TR" dirty="0"/>
              <a:t>Zemini floresan boya ile boyanmıştır. </a:t>
            </a:r>
            <a:r>
              <a:rPr lang="tr-TR" dirty="0" err="1"/>
              <a:t>Ribon</a:t>
            </a:r>
            <a:r>
              <a:rPr lang="tr-TR" dirty="0"/>
              <a:t> baskı yöntemi uygulanır.</a:t>
            </a:r>
            <a:endParaRPr lang="en-US" dirty="0"/>
          </a:p>
          <a:p>
            <a:r>
              <a:rPr lang="tr-TR" b="1" dirty="0" smtClean="0"/>
              <a:t>Kuşe</a:t>
            </a:r>
            <a:r>
              <a:rPr lang="tr-TR" b="1" dirty="0"/>
              <a:t>: </a:t>
            </a:r>
            <a:r>
              <a:rPr lang="tr-TR" dirty="0"/>
              <a:t>Zemini düzeltilmiş üzerine kuşe hamuru sıvanmış kâğıttır. </a:t>
            </a:r>
            <a:r>
              <a:rPr lang="tr-TR" dirty="0" err="1"/>
              <a:t>Wellum</a:t>
            </a:r>
            <a:r>
              <a:rPr lang="tr-TR" dirty="0"/>
              <a:t> etikete  oranla  parlak  görünümlüdür.  </a:t>
            </a:r>
            <a:r>
              <a:rPr lang="tr-TR" dirty="0" err="1"/>
              <a:t>Ribon</a:t>
            </a:r>
            <a:r>
              <a:rPr lang="tr-TR" dirty="0"/>
              <a:t>  baskı  yöntemi  </a:t>
            </a:r>
            <a:r>
              <a:rPr lang="tr-TR" dirty="0" smtClean="0"/>
              <a:t>uygulanır.</a:t>
            </a:r>
            <a:r>
              <a:rPr lang="tr-TR" dirty="0"/>
              <a:t> </a:t>
            </a:r>
            <a:r>
              <a:rPr lang="tr-TR" dirty="0" smtClean="0"/>
              <a:t>Üzerindeki </a:t>
            </a:r>
            <a:r>
              <a:rPr lang="tr-TR" dirty="0"/>
              <a:t>bilgiler kullanılan </a:t>
            </a:r>
            <a:r>
              <a:rPr lang="tr-TR" dirty="0" err="1"/>
              <a:t>ribon</a:t>
            </a:r>
            <a:r>
              <a:rPr lang="tr-TR" dirty="0"/>
              <a:t> ve saklama koşuluna göre </a:t>
            </a:r>
            <a:r>
              <a:rPr lang="tr-TR" dirty="0" smtClean="0"/>
              <a:t>kalıcılık</a:t>
            </a:r>
            <a:r>
              <a:rPr lang="tr-TR" dirty="0"/>
              <a:t> </a:t>
            </a:r>
            <a:r>
              <a:rPr lang="tr-TR" dirty="0" smtClean="0"/>
              <a:t>sağlar</a:t>
            </a:r>
            <a:r>
              <a:rPr lang="tr-TR" dirty="0"/>
              <a:t>.</a:t>
            </a:r>
            <a:endParaRPr lang="en-US" dirty="0"/>
          </a:p>
          <a:p>
            <a:r>
              <a:rPr lang="tr-TR" b="1" dirty="0" smtClean="0"/>
              <a:t>Silver  </a:t>
            </a:r>
            <a:r>
              <a:rPr lang="tr-TR" b="1" dirty="0"/>
              <a:t>kuşe  kâğıtlar  (Üst  yüzeyi  </a:t>
            </a:r>
            <a:r>
              <a:rPr lang="tr-TR" b="1" dirty="0" err="1"/>
              <a:t>metalize</a:t>
            </a:r>
            <a:r>
              <a:rPr lang="tr-TR" b="1" dirty="0"/>
              <a:t>  kâğıt):  </a:t>
            </a:r>
            <a:r>
              <a:rPr lang="tr-TR" dirty="0"/>
              <a:t>Yüzeyi  parlak  ve yırtılan bir etiket ham maddesidir. Genellikle içecek ve madeni yağ sektöründe kullanılan bir etiket ham maddesidir.</a:t>
            </a:r>
            <a:endParaRPr lang="en-US" dirty="0"/>
          </a:p>
          <a:p>
            <a:r>
              <a:rPr lang="tr-TR" b="1" dirty="0" err="1" smtClean="0"/>
              <a:t>Fastyre</a:t>
            </a:r>
            <a:r>
              <a:rPr lang="tr-TR" b="1" dirty="0" smtClean="0"/>
              <a:t> </a:t>
            </a:r>
            <a:r>
              <a:rPr lang="tr-TR" b="1" dirty="0"/>
              <a:t>kuşe kâğıtlar (Yapışkan yüzeyi </a:t>
            </a:r>
            <a:r>
              <a:rPr lang="tr-TR" b="1" dirty="0" err="1"/>
              <a:t>metalize</a:t>
            </a:r>
            <a:r>
              <a:rPr lang="tr-TR" b="1" dirty="0"/>
              <a:t> kâğıt): </a:t>
            </a:r>
            <a:r>
              <a:rPr lang="tr-TR" dirty="0"/>
              <a:t>Yapışkan kısmı metal görünümdedir. </a:t>
            </a:r>
            <a:r>
              <a:rPr lang="tr-TR" dirty="0" err="1"/>
              <a:t>Ribon</a:t>
            </a:r>
            <a:r>
              <a:rPr lang="tr-TR" dirty="0"/>
              <a:t> baskı yöntemi uygulanır. Genellikle kartela, halı, çuval etiketi olarak kullanılır.</a:t>
            </a:r>
            <a:endParaRPr lang="en-US" dirty="0"/>
          </a:p>
          <a:p>
            <a:r>
              <a:rPr lang="tr-TR" b="1" dirty="0" smtClean="0"/>
              <a:t>Kırılgan </a:t>
            </a:r>
            <a:r>
              <a:rPr lang="tr-TR" b="1" dirty="0"/>
              <a:t>etiket: </a:t>
            </a:r>
            <a:r>
              <a:rPr lang="tr-TR" dirty="0"/>
              <a:t>Yüzeyi mat görünümlü özel bir etikettir. Yapıştırıldığı yüzeyden tek parça olarak değil parçalanarak çıkan etiket malzemesidir. </a:t>
            </a:r>
            <a:r>
              <a:rPr lang="tr-TR" dirty="0" err="1"/>
              <a:t>Ribon</a:t>
            </a:r>
            <a:r>
              <a:rPr lang="tr-TR" dirty="0"/>
              <a:t> baskı yöntemi uygulanır.</a:t>
            </a:r>
            <a:endParaRPr lang="en-US" dirty="0"/>
          </a:p>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182" y="1357479"/>
            <a:ext cx="6143866" cy="234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7541100" y="3930555"/>
            <a:ext cx="2866029" cy="646331"/>
          </a:xfrm>
          <a:prstGeom prst="rect">
            <a:avLst/>
          </a:prstGeom>
          <a:noFill/>
        </p:spPr>
        <p:txBody>
          <a:bodyPr wrap="square" rtlCol="0">
            <a:spAutoFit/>
          </a:bodyPr>
          <a:lstStyle/>
          <a:p>
            <a:r>
              <a:rPr lang="tr-TR" b="1" dirty="0" smtClean="0"/>
              <a:t>Termal </a:t>
            </a:r>
            <a:r>
              <a:rPr lang="tr-TR" b="1" dirty="0"/>
              <a:t>transfer etiketler</a:t>
            </a:r>
            <a:endParaRPr lang="en-US" dirty="0"/>
          </a:p>
          <a:p>
            <a:endParaRPr lang="en-US" dirty="0"/>
          </a:p>
        </p:txBody>
      </p:sp>
    </p:spTree>
    <p:extLst>
      <p:ext uri="{BB962C8B-B14F-4D97-AF65-F5344CB8AC3E}">
        <p14:creationId xmlns:p14="http://schemas.microsoft.com/office/powerpoint/2010/main" val="377679722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45576"/>
            <a:ext cx="8596668" cy="1320800"/>
          </a:xfrm>
        </p:spPr>
        <p:txBody>
          <a:bodyPr/>
          <a:lstStyle/>
          <a:p>
            <a:r>
              <a:rPr lang="tr-TR" b="1" dirty="0"/>
              <a:t>3.4.4.2.2. Plastik Bazlı Etiketler</a:t>
            </a:r>
            <a:r>
              <a:rPr lang="en-US" dirty="0"/>
              <a:t/>
            </a:r>
            <a:br>
              <a:rPr lang="en-US" dirty="0"/>
            </a:br>
            <a:endParaRPr lang="en-US" dirty="0"/>
          </a:p>
        </p:txBody>
      </p:sp>
      <p:sp>
        <p:nvSpPr>
          <p:cNvPr id="3" name="İçerik Yer Tutucusu 2"/>
          <p:cNvSpPr>
            <a:spLocks noGrp="1"/>
          </p:cNvSpPr>
          <p:nvPr>
            <p:ph idx="1"/>
          </p:nvPr>
        </p:nvSpPr>
        <p:spPr>
          <a:xfrm>
            <a:off x="254254" y="986882"/>
            <a:ext cx="5641579" cy="5755112"/>
          </a:xfrm>
        </p:spPr>
        <p:txBody>
          <a:bodyPr>
            <a:normAutofit fontScale="77500" lnSpcReduction="20000"/>
          </a:bodyPr>
          <a:lstStyle/>
          <a:p>
            <a:r>
              <a:rPr lang="tr-TR" b="1" dirty="0" err="1"/>
              <a:t>Opak</a:t>
            </a:r>
            <a:r>
              <a:rPr lang="tr-TR" b="1" dirty="0"/>
              <a:t>  polietilen:  </a:t>
            </a:r>
            <a:r>
              <a:rPr lang="tr-TR" dirty="0"/>
              <a:t>Esnek  bir  malzemedir.  Akış  yönünde  yırtılır.  Diğer  yönde esner. Sudan ve nemden etkilenmez. Genellikle kozmetik ve kimya sektöründe kullanılır. </a:t>
            </a:r>
            <a:r>
              <a:rPr lang="tr-TR" dirty="0" err="1"/>
              <a:t>Ribon</a:t>
            </a:r>
            <a:r>
              <a:rPr lang="tr-TR" dirty="0"/>
              <a:t> baskısı için uygun etiket ham maddesidir.</a:t>
            </a:r>
            <a:endParaRPr lang="en-US" dirty="0"/>
          </a:p>
          <a:p>
            <a:r>
              <a:rPr lang="tr-TR" b="1" dirty="0" err="1" smtClean="0"/>
              <a:t>Opak</a:t>
            </a:r>
            <a:r>
              <a:rPr lang="tr-TR" b="1" dirty="0" smtClean="0"/>
              <a:t> </a:t>
            </a:r>
            <a:r>
              <a:rPr lang="tr-TR" b="1" dirty="0" err="1"/>
              <a:t>polipropilen</a:t>
            </a:r>
            <a:r>
              <a:rPr lang="tr-TR" b="1" dirty="0"/>
              <a:t>: </a:t>
            </a:r>
            <a:r>
              <a:rPr lang="tr-TR" dirty="0"/>
              <a:t>Sert bir malzemedir. Esnemez, kolay kolay yırtılmaz. Isıya ve  ışığa  dayanıklıdır.  Sudan  ve  nemden  etkilenmez.  Genellikle  kozmetik  </a:t>
            </a:r>
            <a:r>
              <a:rPr lang="tr-TR" dirty="0" smtClean="0"/>
              <a:t>ve</a:t>
            </a:r>
            <a:r>
              <a:rPr lang="tr-TR" dirty="0"/>
              <a:t> </a:t>
            </a:r>
            <a:r>
              <a:rPr lang="tr-TR" dirty="0" smtClean="0"/>
              <a:t>kimya </a:t>
            </a:r>
            <a:r>
              <a:rPr lang="tr-TR" dirty="0"/>
              <a:t>sektöründe kullanılır. </a:t>
            </a:r>
            <a:r>
              <a:rPr lang="tr-TR" dirty="0" err="1"/>
              <a:t>Ribon</a:t>
            </a:r>
            <a:r>
              <a:rPr lang="tr-TR" dirty="0"/>
              <a:t> baskısı için uygun etiket ham maddesidir.</a:t>
            </a:r>
            <a:endParaRPr lang="en-US" dirty="0"/>
          </a:p>
          <a:p>
            <a:r>
              <a:rPr lang="tr-TR" b="1" dirty="0"/>
              <a:t>Şeffaf  polietilen:  </a:t>
            </a:r>
            <a:r>
              <a:rPr lang="tr-TR" dirty="0" err="1"/>
              <a:t>Opak</a:t>
            </a:r>
            <a:r>
              <a:rPr lang="tr-TR" dirty="0"/>
              <a:t>  polietilen  malzemeden  tek  farkı  yüzeyinin  şeffaf olmasıdır.</a:t>
            </a:r>
            <a:endParaRPr lang="en-US" dirty="0"/>
          </a:p>
          <a:p>
            <a:r>
              <a:rPr lang="tr-TR" b="1" dirty="0" smtClean="0"/>
              <a:t>Şeffaf </a:t>
            </a:r>
            <a:r>
              <a:rPr lang="tr-TR" b="1" dirty="0" err="1"/>
              <a:t>polipropilen</a:t>
            </a:r>
            <a:r>
              <a:rPr lang="tr-TR" b="1" dirty="0"/>
              <a:t>: </a:t>
            </a:r>
            <a:r>
              <a:rPr lang="tr-TR" dirty="0" err="1"/>
              <a:t>Opak</a:t>
            </a:r>
            <a:r>
              <a:rPr lang="tr-TR" dirty="0"/>
              <a:t> </a:t>
            </a:r>
            <a:r>
              <a:rPr lang="tr-TR" dirty="0" err="1"/>
              <a:t>polipropilen</a:t>
            </a:r>
            <a:r>
              <a:rPr lang="tr-TR" dirty="0"/>
              <a:t> malzemeden tek farkı yüzeyinin şeffaf olmasıdır.</a:t>
            </a:r>
            <a:endParaRPr lang="en-US" dirty="0"/>
          </a:p>
          <a:p>
            <a:r>
              <a:rPr lang="tr-TR" b="1" dirty="0" smtClean="0"/>
              <a:t>Data </a:t>
            </a:r>
            <a:r>
              <a:rPr lang="tr-TR" b="1" dirty="0"/>
              <a:t>PE: </a:t>
            </a:r>
            <a:r>
              <a:rPr lang="tr-TR" dirty="0"/>
              <a:t>Etiketin yapışkanı özel üretim olup deniz suyunda bile bir (1) ay çözülmeme  özelliği  vardır.  Yüzeyi  mat  ve  pürüzsüz  sert  bir  </a:t>
            </a:r>
            <a:r>
              <a:rPr lang="tr-TR" dirty="0" smtClean="0"/>
              <a:t>malzemedir.</a:t>
            </a:r>
            <a:r>
              <a:rPr lang="tr-TR" dirty="0"/>
              <a:t> </a:t>
            </a:r>
            <a:r>
              <a:rPr lang="tr-TR" dirty="0" smtClean="0"/>
              <a:t>Esnemez </a:t>
            </a:r>
            <a:r>
              <a:rPr lang="tr-TR" dirty="0"/>
              <a:t>ve kolay kolay yırtılmaz. Isıya ve ışığa dayanıklıdır. Kimya ve ağaç sanayinde ağırlıklı kullanım alanı vardır. </a:t>
            </a:r>
            <a:r>
              <a:rPr lang="tr-TR" dirty="0" err="1"/>
              <a:t>Ribon</a:t>
            </a:r>
            <a:r>
              <a:rPr lang="tr-TR" dirty="0"/>
              <a:t> baskısı için uygun etiket ham maddesidir.</a:t>
            </a:r>
            <a:endParaRPr lang="en-US" dirty="0"/>
          </a:p>
          <a:p>
            <a:r>
              <a:rPr lang="tr-TR" b="1" dirty="0" err="1" smtClean="0"/>
              <a:t>Metalize</a:t>
            </a:r>
            <a:r>
              <a:rPr lang="tr-TR" b="1" dirty="0" smtClean="0"/>
              <a:t> </a:t>
            </a:r>
            <a:r>
              <a:rPr lang="tr-TR" b="1" dirty="0"/>
              <a:t>plastik kâğıtlar</a:t>
            </a:r>
            <a:r>
              <a:rPr lang="tr-TR" dirty="0"/>
              <a:t>: Üst yüzeyi metalik gri veya altın yaldız boya ile boyanmıştır. Yüzeyi parlak ve yırtılmayan bir etiket ham maddesidir. </a:t>
            </a:r>
            <a:r>
              <a:rPr lang="tr-TR" dirty="0" smtClean="0"/>
              <a:t>Genellikle</a:t>
            </a:r>
            <a:r>
              <a:rPr lang="tr-TR" dirty="0"/>
              <a:t> </a:t>
            </a:r>
            <a:r>
              <a:rPr lang="tr-TR" dirty="0" smtClean="0"/>
              <a:t>sanayi </a:t>
            </a:r>
            <a:r>
              <a:rPr lang="tr-TR" dirty="0"/>
              <a:t>etiketlerinde kullanılır. </a:t>
            </a:r>
            <a:r>
              <a:rPr lang="tr-TR" dirty="0" err="1"/>
              <a:t>Ribon</a:t>
            </a:r>
            <a:r>
              <a:rPr lang="tr-TR" dirty="0"/>
              <a:t> baskısı için uygun etiket ham maddesidir.</a:t>
            </a:r>
            <a:endParaRPr lang="en-US" dirty="0"/>
          </a:p>
          <a:p>
            <a:r>
              <a:rPr lang="tr-TR" b="1" dirty="0" err="1" smtClean="0"/>
              <a:t>Silvermat</a:t>
            </a:r>
            <a:r>
              <a:rPr lang="tr-TR" b="1" dirty="0"/>
              <a:t>: </a:t>
            </a:r>
            <a:r>
              <a:rPr lang="tr-TR" dirty="0"/>
              <a:t>Sıcak ve soğuğa dayanıklı, yapışkanı özel, hem üst yüzeyi hem de yapışkan yüzeyi mat veya parlak gri renkte olup yırtılmayan özel bir etiket </a:t>
            </a:r>
            <a:r>
              <a:rPr lang="tr-TR" dirty="0" smtClean="0"/>
              <a:t>ham</a:t>
            </a:r>
            <a:r>
              <a:rPr lang="tr-TR" dirty="0"/>
              <a:t> </a:t>
            </a:r>
            <a:r>
              <a:rPr lang="tr-TR" dirty="0" smtClean="0"/>
              <a:t>maddesidir</a:t>
            </a:r>
            <a:r>
              <a:rPr lang="tr-TR" dirty="0"/>
              <a:t>.  Genellikle  demirbaşları  etiketlemede  kullanılır.  Yüzeyi  mat  olan ham madde çizilir, parlak olansa çizilmez. </a:t>
            </a:r>
            <a:r>
              <a:rPr lang="tr-TR" dirty="0" err="1"/>
              <a:t>Ribon</a:t>
            </a:r>
            <a:r>
              <a:rPr lang="tr-TR" dirty="0"/>
              <a:t> baskısı için uygun etiket ham maddesidir</a:t>
            </a:r>
            <a:r>
              <a:rPr lang="tr-TR" dirty="0" smtClean="0"/>
              <a:t>.</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698" y="1466376"/>
            <a:ext cx="3932442" cy="286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7518972" y="4449170"/>
            <a:ext cx="2483893" cy="646331"/>
          </a:xfrm>
          <a:prstGeom prst="rect">
            <a:avLst/>
          </a:prstGeom>
          <a:noFill/>
        </p:spPr>
        <p:txBody>
          <a:bodyPr wrap="square" rtlCol="0">
            <a:spAutoFit/>
          </a:bodyPr>
          <a:lstStyle/>
          <a:p>
            <a:r>
              <a:rPr lang="tr-TR" b="1" dirty="0" smtClean="0"/>
              <a:t>Plastik </a:t>
            </a:r>
            <a:r>
              <a:rPr lang="tr-TR" b="1" dirty="0"/>
              <a:t>bazlı etiketler</a:t>
            </a:r>
            <a:endParaRPr lang="en-US" dirty="0"/>
          </a:p>
          <a:p>
            <a:endParaRPr lang="en-US" dirty="0"/>
          </a:p>
        </p:txBody>
      </p:sp>
    </p:spTree>
    <p:extLst>
      <p:ext uri="{BB962C8B-B14F-4D97-AF65-F5344CB8AC3E}">
        <p14:creationId xmlns:p14="http://schemas.microsoft.com/office/powerpoint/2010/main" val="53281244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27463"/>
            <a:ext cx="8596668" cy="1320800"/>
          </a:xfrm>
        </p:spPr>
        <p:txBody>
          <a:bodyPr/>
          <a:lstStyle/>
          <a:p>
            <a:r>
              <a:rPr lang="tr-TR" b="1" dirty="0"/>
              <a:t>3.4.4.2.3. Saten İpek Bazlı Etiketler</a:t>
            </a:r>
            <a:r>
              <a:rPr lang="en-US" dirty="0"/>
              <a:t/>
            </a:r>
            <a:br>
              <a:rPr lang="en-US" dirty="0"/>
            </a:br>
            <a:endParaRPr lang="en-US" dirty="0"/>
          </a:p>
        </p:txBody>
      </p:sp>
      <p:sp>
        <p:nvSpPr>
          <p:cNvPr id="3" name="İçerik Yer Tutucusu 2"/>
          <p:cNvSpPr>
            <a:spLocks noGrp="1"/>
          </p:cNvSpPr>
          <p:nvPr>
            <p:ph idx="1"/>
          </p:nvPr>
        </p:nvSpPr>
        <p:spPr>
          <a:xfrm>
            <a:off x="240605" y="968991"/>
            <a:ext cx="5532397" cy="5609229"/>
          </a:xfrm>
        </p:spPr>
        <p:txBody>
          <a:bodyPr>
            <a:normAutofit/>
          </a:bodyPr>
          <a:lstStyle/>
          <a:p>
            <a:r>
              <a:rPr lang="tr-TR" b="1" dirty="0"/>
              <a:t>Saten:   </a:t>
            </a:r>
            <a:r>
              <a:rPr lang="tr-TR" dirty="0"/>
              <a:t>Yapışkanlı   ve   </a:t>
            </a:r>
            <a:r>
              <a:rPr lang="tr-TR" dirty="0" err="1"/>
              <a:t>yapışkansız</a:t>
            </a:r>
            <a:r>
              <a:rPr lang="tr-TR" dirty="0"/>
              <a:t>   çeşidi   vardır.   Dokuma   etiketine   iplik sıkıştırılarak üretilir. Zemin yüzeyi parlaktır. </a:t>
            </a:r>
            <a:r>
              <a:rPr lang="tr-TR" dirty="0" err="1"/>
              <a:t>Ribon</a:t>
            </a:r>
            <a:r>
              <a:rPr lang="tr-TR" dirty="0"/>
              <a:t> baskısı için uygun etiket ham maddesidir.</a:t>
            </a:r>
            <a:endParaRPr lang="en-US" dirty="0"/>
          </a:p>
          <a:p>
            <a:r>
              <a:rPr lang="tr-TR" b="1" dirty="0" err="1" smtClean="0"/>
              <a:t>Tyvek</a:t>
            </a:r>
            <a:r>
              <a:rPr lang="tr-TR" b="1" dirty="0" smtClean="0"/>
              <a:t> </a:t>
            </a:r>
            <a:r>
              <a:rPr lang="tr-TR" b="1" dirty="0"/>
              <a:t>etiket: </a:t>
            </a:r>
            <a:r>
              <a:rPr lang="tr-TR" dirty="0" err="1"/>
              <a:t>Tyvek</a:t>
            </a:r>
            <a:r>
              <a:rPr lang="tr-TR" dirty="0"/>
              <a:t> kimyasallara karşı koruyucu giyim eşyalarında kullanılmak üzere geliştirilen bir etiket ham maddesidir. Bu ham madde </a:t>
            </a:r>
            <a:r>
              <a:rPr lang="tr-TR" dirty="0" err="1"/>
              <a:t>tyvek</a:t>
            </a:r>
            <a:r>
              <a:rPr lang="tr-TR" dirty="0"/>
              <a:t> </a:t>
            </a:r>
            <a:r>
              <a:rPr lang="tr-TR" dirty="0" smtClean="0"/>
              <a:t>kumaşının</a:t>
            </a:r>
            <a:r>
              <a:rPr lang="tr-TR" dirty="0"/>
              <a:t> </a:t>
            </a:r>
            <a:r>
              <a:rPr lang="tr-TR" dirty="0" smtClean="0"/>
              <a:t>polimer  </a:t>
            </a:r>
            <a:r>
              <a:rPr lang="tr-TR" dirty="0"/>
              <a:t>ile  kaplanmasından  elde  edilir.  Polimer  </a:t>
            </a:r>
            <a:r>
              <a:rPr lang="tr-TR" dirty="0" err="1"/>
              <a:t>tyvek</a:t>
            </a:r>
            <a:r>
              <a:rPr lang="tr-TR" dirty="0"/>
              <a:t>  içindeki  </a:t>
            </a:r>
            <a:r>
              <a:rPr lang="tr-TR" dirty="0" smtClean="0"/>
              <a:t>boşlukları</a:t>
            </a:r>
            <a:r>
              <a:rPr lang="tr-TR" dirty="0"/>
              <a:t> </a:t>
            </a:r>
            <a:r>
              <a:rPr lang="tr-TR" dirty="0" smtClean="0"/>
              <a:t>kapatarak </a:t>
            </a:r>
            <a:r>
              <a:rPr lang="tr-TR" dirty="0"/>
              <a:t>kumaşı sıkıştırır ve oldukça yüksek basınç altında bile birçok sıvının girişini önler. Yüzeyi mat ve damarlı olup gramajları değişken olabilir. Yırtılmaz. Örneğin; oto kılıflarına dayanıklı ve yırtılmaz olduğu için dikilebilir. Ayrıca gıda sektöründe kullanılır. </a:t>
            </a:r>
            <a:r>
              <a:rPr lang="tr-TR" dirty="0" err="1"/>
              <a:t>Ribon</a:t>
            </a:r>
            <a:r>
              <a:rPr lang="tr-TR" dirty="0"/>
              <a:t> baskısı için uygun etiket ham maddesidir.</a:t>
            </a:r>
            <a:endParaRPr lang="en-US" dirty="0"/>
          </a:p>
          <a:p>
            <a:r>
              <a:rPr lang="tr-TR" b="1" dirty="0" smtClean="0"/>
              <a:t>İpek </a:t>
            </a:r>
            <a:r>
              <a:rPr lang="tr-TR" b="1" dirty="0"/>
              <a:t>asetat: </a:t>
            </a:r>
            <a:r>
              <a:rPr lang="tr-TR" dirty="0"/>
              <a:t>Saten etikete benzer. Alt yüzeyi yapışkanlı, üst yüzeyi ipek kumaşla kaplanmıştır. </a:t>
            </a:r>
            <a:r>
              <a:rPr lang="tr-TR" dirty="0" err="1"/>
              <a:t>Ribon</a:t>
            </a:r>
            <a:r>
              <a:rPr lang="tr-TR" dirty="0"/>
              <a:t> baskısı için uygun etiket ham maddesidir.</a:t>
            </a:r>
            <a:endParaRPr lang="en-US" dirty="0"/>
          </a:p>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663" y="2351957"/>
            <a:ext cx="5373947" cy="156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7218030" y="4162567"/>
            <a:ext cx="2975212" cy="369332"/>
          </a:xfrm>
          <a:prstGeom prst="rect">
            <a:avLst/>
          </a:prstGeom>
          <a:noFill/>
        </p:spPr>
        <p:txBody>
          <a:bodyPr wrap="square" rtlCol="0">
            <a:spAutoFit/>
          </a:bodyPr>
          <a:lstStyle/>
          <a:p>
            <a:r>
              <a:rPr lang="tr-TR" b="1" dirty="0" smtClean="0"/>
              <a:t>Saten </a:t>
            </a:r>
            <a:r>
              <a:rPr lang="tr-TR" b="1" dirty="0"/>
              <a:t>ipek bazlı etiketler</a:t>
            </a:r>
            <a:endParaRPr lang="en-US" dirty="0"/>
          </a:p>
        </p:txBody>
      </p:sp>
    </p:spTree>
    <p:extLst>
      <p:ext uri="{BB962C8B-B14F-4D97-AF65-F5344CB8AC3E}">
        <p14:creationId xmlns:p14="http://schemas.microsoft.com/office/powerpoint/2010/main" val="226923302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3.4.4.2.4. Yıkama Talimatları</a:t>
            </a:r>
            <a:r>
              <a:rPr lang="en-US" dirty="0"/>
              <a:t/>
            </a:r>
            <a:br>
              <a:rPr lang="en-US" dirty="0"/>
            </a:br>
            <a:endParaRPr lang="en-US" dirty="0"/>
          </a:p>
        </p:txBody>
      </p:sp>
      <p:sp>
        <p:nvSpPr>
          <p:cNvPr id="3" name="İçerik Yer Tutucusu 2"/>
          <p:cNvSpPr>
            <a:spLocks noGrp="1"/>
          </p:cNvSpPr>
          <p:nvPr>
            <p:ph idx="1"/>
          </p:nvPr>
        </p:nvSpPr>
        <p:spPr>
          <a:xfrm>
            <a:off x="349788" y="1270000"/>
            <a:ext cx="4877305" cy="5335516"/>
          </a:xfrm>
        </p:spPr>
        <p:txBody>
          <a:bodyPr/>
          <a:lstStyle/>
          <a:p>
            <a:r>
              <a:rPr lang="tr-TR" dirty="0" err="1"/>
              <a:t>Care</a:t>
            </a:r>
            <a:r>
              <a:rPr lang="tr-TR" dirty="0"/>
              <a:t> </a:t>
            </a:r>
            <a:r>
              <a:rPr lang="tr-TR" dirty="0" err="1"/>
              <a:t>label</a:t>
            </a:r>
            <a:r>
              <a:rPr lang="tr-TR" dirty="0"/>
              <a:t> (Japon akmazı): Kalite bakımından çok farklılık gösteren ve piyasada çok fazla türü bulunan bir kumaştır. Yıkama talimatı, akmaz olarak da bilinir. </a:t>
            </a:r>
            <a:r>
              <a:rPr lang="tr-TR" dirty="0" smtClean="0"/>
              <a:t>%</a:t>
            </a:r>
            <a:r>
              <a:rPr lang="tr-TR" dirty="0"/>
              <a:t> </a:t>
            </a:r>
            <a:r>
              <a:rPr lang="tr-TR" dirty="0" smtClean="0"/>
              <a:t>100 </a:t>
            </a:r>
            <a:r>
              <a:rPr lang="tr-TR" dirty="0"/>
              <a:t>naylon; termal transfer, </a:t>
            </a:r>
            <a:r>
              <a:rPr lang="tr-TR" dirty="0" err="1"/>
              <a:t>letter</a:t>
            </a:r>
            <a:r>
              <a:rPr lang="tr-TR" dirty="0"/>
              <a:t> </a:t>
            </a:r>
            <a:r>
              <a:rPr lang="tr-TR" dirty="0" err="1"/>
              <a:t>press</a:t>
            </a:r>
            <a:r>
              <a:rPr lang="tr-TR" dirty="0"/>
              <a:t> serigraf ve sıcak baskıya uygunluk taşır. Yapışkanlı ve </a:t>
            </a:r>
            <a:r>
              <a:rPr lang="tr-TR" dirty="0" err="1"/>
              <a:t>yapışkansız</a:t>
            </a:r>
            <a:r>
              <a:rPr lang="tr-TR" dirty="0"/>
              <a:t> çeşitleri vardır. Genellikle tekstil sektöründe </a:t>
            </a:r>
            <a:r>
              <a:rPr lang="tr-TR" dirty="0" smtClean="0"/>
              <a:t>yıkama</a:t>
            </a:r>
            <a:r>
              <a:rPr lang="tr-TR" dirty="0"/>
              <a:t> </a:t>
            </a:r>
            <a:r>
              <a:rPr lang="tr-TR" dirty="0" smtClean="0"/>
              <a:t>talimatı </a:t>
            </a:r>
            <a:r>
              <a:rPr lang="tr-TR" dirty="0"/>
              <a:t>olarak kullanılır. Malzeme kalitesi ve üzerine baskı yapılan </a:t>
            </a:r>
            <a:r>
              <a:rPr lang="tr-TR" dirty="0" err="1"/>
              <a:t>ribon</a:t>
            </a:r>
            <a:r>
              <a:rPr lang="tr-TR" dirty="0"/>
              <a:t> kalitesine göre ağır yıkama ve taşlamada çıkmaz.</a:t>
            </a:r>
            <a:endParaRPr lang="en-US" dirty="0"/>
          </a:p>
          <a:p>
            <a:r>
              <a:rPr lang="tr-TR" dirty="0" err="1" smtClean="0"/>
              <a:t>Non-woven</a:t>
            </a:r>
            <a:r>
              <a:rPr lang="tr-TR" b="1" dirty="0"/>
              <a:t>: </a:t>
            </a:r>
            <a:r>
              <a:rPr lang="tr-TR" dirty="0"/>
              <a:t>Tekstil sektöründe yıkama talimatı olarak kullanılır. Termal transfer baskıya uygundur. Barkod uygulanan kumaş etiketler sayesinde, ürün ile ilgili beden, cins ve üretici firma bilgilerine ulaşmak mümkündür.</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296" y="2176343"/>
            <a:ext cx="6002615" cy="208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7695077" y="4504044"/>
            <a:ext cx="2129051" cy="369332"/>
          </a:xfrm>
          <a:prstGeom prst="rect">
            <a:avLst/>
          </a:prstGeom>
          <a:noFill/>
        </p:spPr>
        <p:txBody>
          <a:bodyPr wrap="square" rtlCol="0">
            <a:spAutoFit/>
          </a:bodyPr>
          <a:lstStyle/>
          <a:p>
            <a:r>
              <a:rPr lang="tr-TR" dirty="0" smtClean="0"/>
              <a:t>Yıkama Talimatları</a:t>
            </a:r>
            <a:endParaRPr lang="en-US" dirty="0"/>
          </a:p>
        </p:txBody>
      </p:sp>
    </p:spTree>
    <p:extLst>
      <p:ext uri="{BB962C8B-B14F-4D97-AF65-F5344CB8AC3E}">
        <p14:creationId xmlns:p14="http://schemas.microsoft.com/office/powerpoint/2010/main" val="8136182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3.4.4.3. Kontrol ve Doğrulama</a:t>
            </a:r>
            <a:r>
              <a:rPr lang="en-US" dirty="0"/>
              <a:t/>
            </a:r>
            <a:br>
              <a:rPr lang="en-US" dirty="0"/>
            </a:br>
            <a:endParaRPr lang="en-US" dirty="0"/>
          </a:p>
        </p:txBody>
      </p:sp>
      <p:sp>
        <p:nvSpPr>
          <p:cNvPr id="3" name="İçerik Yer Tutucusu 2"/>
          <p:cNvSpPr>
            <a:spLocks noGrp="1"/>
          </p:cNvSpPr>
          <p:nvPr>
            <p:ph idx="1"/>
          </p:nvPr>
        </p:nvSpPr>
        <p:spPr>
          <a:xfrm>
            <a:off x="677334" y="1378425"/>
            <a:ext cx="8596668" cy="4662938"/>
          </a:xfrm>
        </p:spPr>
        <p:txBody>
          <a:bodyPr>
            <a:normAutofit fontScale="92500" lnSpcReduction="20000"/>
          </a:bodyPr>
          <a:lstStyle/>
          <a:p>
            <a:r>
              <a:rPr lang="tr-TR" dirty="0"/>
              <a:t>Bir barkod tarandığında okuyucunun optik elemanları, kodun siyah ve beyaz çizgilerini analog elektrik sinyallerine dönüştürür. Yani bir kodu tarayan elektronik okuyucu, barkodu ona karşılık gelen yüksek/alçak seviyeli bir elektrik sinyali olarak görür.</a:t>
            </a:r>
            <a:endParaRPr lang="en-US" dirty="0"/>
          </a:p>
          <a:p>
            <a:r>
              <a:rPr lang="tr-TR" dirty="0" smtClean="0"/>
              <a:t>Barkodun  </a:t>
            </a:r>
            <a:r>
              <a:rPr lang="tr-TR" dirty="0"/>
              <a:t>kontrolü  ve  doğrulaması  bastığınız  barkodun  nasıl  kullanılacağına  bağlı olarak değişir. Eğer barkodu tamamen kendi firmanız için basıyor ve şirketiniz dışında başka biri veya kuruluşta kullanmıyorsanız (yani "kapalı" bir sistem ise) barkodun doğru karakterleri kodladığının ve bunların seçtiğiniz okuma cihazıyla doğru bir şekilde okunduğunun kontrolü yeterli olacaktır.</a:t>
            </a:r>
            <a:endParaRPr lang="en-US" dirty="0"/>
          </a:p>
          <a:p>
            <a:r>
              <a:rPr lang="tr-TR" dirty="0" smtClean="0"/>
              <a:t>Bunun </a:t>
            </a:r>
            <a:r>
              <a:rPr lang="tr-TR" dirty="0"/>
              <a:t>yanı sıra eğer üçüncü şahıslar tarafından ya da potansiyel olarak bilinmeyen okuyucu ve tarayıcılar tarafından kullanılacak barkodlar üretiliyorsa (yani "açık" bir sistem ise), o zaman bir adım daha ileri </a:t>
            </a:r>
            <a:r>
              <a:rPr lang="tr-TR" dirty="0" err="1"/>
              <a:t>giilmelidir</a:t>
            </a:r>
            <a:r>
              <a:rPr lang="tr-TR" dirty="0"/>
              <a:t>. Bu durumda barkodun kullanılan </a:t>
            </a:r>
            <a:r>
              <a:rPr lang="tr-TR" dirty="0" err="1"/>
              <a:t>sembolojinin</a:t>
            </a:r>
            <a:r>
              <a:rPr lang="tr-TR" dirty="0"/>
              <a:t> kurallarına   uygun   olarak   basılması   ve   baskı   kalitesinin   </a:t>
            </a:r>
            <a:r>
              <a:rPr lang="tr-TR" dirty="0" err="1"/>
              <a:t>spesifikasyonlara</a:t>
            </a:r>
            <a:r>
              <a:rPr lang="tr-TR" dirty="0"/>
              <a:t>   uygunluğu önemlidir.</a:t>
            </a:r>
            <a:endParaRPr lang="en-US" dirty="0"/>
          </a:p>
          <a:p>
            <a:r>
              <a:rPr lang="tr-TR" dirty="0" smtClean="0"/>
              <a:t>Doğrulama </a:t>
            </a:r>
            <a:r>
              <a:rPr lang="tr-TR" dirty="0"/>
              <a:t>işlemi basit bir kontrolden daha karmaşık bir işlemdir. Bunun için barkodunuzu taradıktan sonra onun kullanılan </a:t>
            </a:r>
            <a:r>
              <a:rPr lang="tr-TR" dirty="0" err="1"/>
              <a:t>sembolojinin</a:t>
            </a:r>
            <a:r>
              <a:rPr lang="tr-TR" dirty="0"/>
              <a:t> kurallarına uygunluğunu kontrol edebilecek özel aletlere ihtiyaç vardır. Genellikle bu işi yapmak için özel barkod doğrulayıcısı (</a:t>
            </a:r>
            <a:r>
              <a:rPr lang="tr-TR" dirty="0" err="1"/>
              <a:t>verifier</a:t>
            </a:r>
            <a:r>
              <a:rPr lang="tr-TR" dirty="0"/>
              <a:t>) satın almak gerekir. Doğrulayıcılar bir barkod hakkında pek çok teknik bilgi verir (Örneğin; kontrast oranı derecesi, dar/geniş çizgi oranı vb.).</a:t>
            </a:r>
            <a:endParaRPr lang="en-US" dirty="0"/>
          </a:p>
          <a:p>
            <a:endParaRPr lang="en-US" dirty="0"/>
          </a:p>
        </p:txBody>
      </p:sp>
    </p:spTree>
    <p:extLst>
      <p:ext uri="{BB962C8B-B14F-4D97-AF65-F5344CB8AC3E}">
        <p14:creationId xmlns:p14="http://schemas.microsoft.com/office/powerpoint/2010/main" val="406989455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3.4.4.3. Kontrol ve </a:t>
            </a:r>
            <a:r>
              <a:rPr lang="tr-TR" b="1" dirty="0" smtClean="0"/>
              <a:t>Doğrulama</a:t>
            </a:r>
            <a:endParaRPr lang="en-US" dirty="0"/>
          </a:p>
        </p:txBody>
      </p:sp>
      <p:sp>
        <p:nvSpPr>
          <p:cNvPr id="3" name="İçerik Yer Tutucusu 2"/>
          <p:cNvSpPr>
            <a:spLocks noGrp="1"/>
          </p:cNvSpPr>
          <p:nvPr>
            <p:ph idx="1"/>
          </p:nvPr>
        </p:nvSpPr>
        <p:spPr/>
        <p:txBody>
          <a:bodyPr/>
          <a:lstStyle/>
          <a:p>
            <a:r>
              <a:rPr lang="tr-TR" dirty="0"/>
              <a:t>Normal olarak bir doğrulayıcı bütün bu teknik ölçümleri özetleyerek kodun söz konusu </a:t>
            </a:r>
            <a:r>
              <a:rPr lang="tr-TR" dirty="0" err="1"/>
              <a:t>sembolojinin</a:t>
            </a:r>
            <a:r>
              <a:rPr lang="tr-TR" dirty="0"/>
              <a:t> kabul edilebilir tolerans sınırları içinde olup olmadığını kullanıcıya bildirecektir. Bazen de sadece "iyi" veya "kötü" şeklinde bilgi verecektir.</a:t>
            </a:r>
            <a:endParaRPr lang="en-US" dirty="0"/>
          </a:p>
          <a:p>
            <a:r>
              <a:rPr lang="tr-TR" dirty="0" smtClean="0"/>
              <a:t>Kontrol </a:t>
            </a:r>
            <a:r>
              <a:rPr lang="tr-TR" dirty="0"/>
              <a:t>ve doğrulama arasındaki farkı anlamak önemlidir. Barkod basanlar arasında kontrol yapıp da yaptıkları işe doğrulama demek oldukça yaygındır. Gerçekte, bir okuyucu ile yapılan kontrol işlemi aslında o barkodun doğru basıldığı ve verilerin tolerans limitleri içinde çalışan bütün tarayıcılar tarafından okunabileceği anlamına gelmez. Ne var ki doğrulama işleminin ek maliyeti pek çok kullanıcı için engelleyici olduğundan eğer kaliteli bir baskı kaynağınız varsa sadece kontrol etmek bazen yeterli görülebilmektedir.</a:t>
            </a:r>
            <a:endParaRPr lang="en-US" dirty="0"/>
          </a:p>
          <a:p>
            <a:endParaRPr lang="en-US" dirty="0"/>
          </a:p>
        </p:txBody>
      </p:sp>
    </p:spTree>
    <p:extLst>
      <p:ext uri="{BB962C8B-B14F-4D97-AF65-F5344CB8AC3E}">
        <p14:creationId xmlns:p14="http://schemas.microsoft.com/office/powerpoint/2010/main" val="2568381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94495"/>
            <a:ext cx="8596668" cy="1320800"/>
          </a:xfrm>
        </p:spPr>
        <p:txBody>
          <a:bodyPr/>
          <a:lstStyle/>
          <a:p>
            <a:r>
              <a:rPr lang="tr-TR" b="1" dirty="0" err="1" smtClean="0"/>
              <a:t>Barkodlama</a:t>
            </a:r>
            <a:r>
              <a:rPr lang="tr-TR" b="1" dirty="0" smtClean="0"/>
              <a:t> </a:t>
            </a:r>
            <a:r>
              <a:rPr lang="tr-TR" b="1" dirty="0"/>
              <a:t>aşamaları</a:t>
            </a:r>
            <a:r>
              <a:rPr lang="en-US" dirty="0"/>
              <a:t/>
            </a:r>
            <a:br>
              <a:rPr lang="en-US" dirty="0"/>
            </a:br>
            <a:endParaRPr lang="en-US" dirty="0"/>
          </a:p>
        </p:txBody>
      </p:sp>
      <p:sp>
        <p:nvSpPr>
          <p:cNvPr id="3" name="İçerik Yer Tutucusu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658" y="1218485"/>
            <a:ext cx="6462020" cy="536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37371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418532"/>
            <a:ext cx="8596668" cy="1320800"/>
          </a:xfrm>
        </p:spPr>
        <p:txBody>
          <a:bodyPr/>
          <a:lstStyle/>
          <a:p>
            <a:r>
              <a:rPr lang="tr-TR" b="1" dirty="0"/>
              <a:t>3.5. Barkod Okuma </a:t>
            </a:r>
            <a:r>
              <a:rPr lang="tr-TR" b="1" dirty="0" smtClean="0"/>
              <a:t>Teknolojileri</a:t>
            </a:r>
            <a:endParaRPr lang="en-US" dirty="0"/>
          </a:p>
        </p:txBody>
      </p:sp>
      <p:sp>
        <p:nvSpPr>
          <p:cNvPr id="3" name="İçerik Yer Tutucusu 2"/>
          <p:cNvSpPr>
            <a:spLocks noGrp="1"/>
          </p:cNvSpPr>
          <p:nvPr>
            <p:ph idx="1"/>
          </p:nvPr>
        </p:nvSpPr>
        <p:spPr>
          <a:xfrm>
            <a:off x="677334" y="1270000"/>
            <a:ext cx="8596668" cy="3880773"/>
          </a:xfrm>
        </p:spPr>
        <p:txBody>
          <a:bodyPr/>
          <a:lstStyle/>
          <a:p>
            <a:r>
              <a:rPr lang="tr-TR" dirty="0"/>
              <a:t>Barkod okuyucular, optik bir ışık kaynağı vasıtası ile barkod sembolünde yer alan değişik genişlikteki çizgileri deşifre edip bu bilgiyi bir haberleşme ara birimi vasıtası ile değişik birimlere aktarabilmeyi sağlayan optik okuyuculardır. Bir barkod sembolü kızıl ötesi veya görülebilir bir ışık kaynağı ile aydınlatılır. Koyu çizgiler bu ışığı emer. Boşluklar ise bu ışığı geri yansıtır. Yansıyan ışık tarayıcıya geri döner. Tarayıcı meydana gelen bu ışık dalgalanmalarını </a:t>
            </a:r>
            <a:r>
              <a:rPr lang="tr-TR" dirty="0" err="1"/>
              <a:t>elektirik</a:t>
            </a:r>
            <a:r>
              <a:rPr lang="tr-TR" dirty="0"/>
              <a:t> darbelerine çevirir. Bir çözücü ise bu elektrik darbelerini tekrar dönüştürerek  bir  denetimciye,  el  terminaline,  bilgisayara  veya  uyumlu  başka  bir  sisteme aktarır. Temelde okuma işlemi yansıyan ışığın çözülmesi işlemidir.</a:t>
            </a:r>
            <a:endParaRPr lang="en-US" dirty="0"/>
          </a:p>
          <a:p>
            <a:r>
              <a:rPr lang="tr-TR" dirty="0"/>
              <a:t/>
            </a:r>
            <a:br>
              <a:rPr lang="tr-TR" dirty="0"/>
            </a:br>
            <a:endParaRPr lang="en-US" dirty="0"/>
          </a:p>
        </p:txBody>
      </p:sp>
      <p:pic>
        <p:nvPicPr>
          <p:cNvPr id="4" name="Resim 3"/>
          <p:cNvPicPr>
            <a:picLocks noChangeAspect="1"/>
          </p:cNvPicPr>
          <p:nvPr/>
        </p:nvPicPr>
        <p:blipFill rotWithShape="1">
          <a:blip r:embed="rId2"/>
          <a:srcRect l="70202" t="53992" r="23885" b="39593"/>
          <a:stretch/>
        </p:blipFill>
        <p:spPr>
          <a:xfrm>
            <a:off x="2819321" y="4067032"/>
            <a:ext cx="4312693" cy="1419367"/>
          </a:xfrm>
          <a:prstGeom prst="rect">
            <a:avLst/>
          </a:prstGeom>
        </p:spPr>
      </p:pic>
      <p:sp>
        <p:nvSpPr>
          <p:cNvPr id="5" name="Metin kutusu 4"/>
          <p:cNvSpPr txBox="1"/>
          <p:nvPr/>
        </p:nvSpPr>
        <p:spPr>
          <a:xfrm>
            <a:off x="3617715" y="5587922"/>
            <a:ext cx="2715904" cy="646331"/>
          </a:xfrm>
          <a:prstGeom prst="rect">
            <a:avLst/>
          </a:prstGeom>
          <a:noFill/>
        </p:spPr>
        <p:txBody>
          <a:bodyPr wrap="square" rtlCol="0">
            <a:spAutoFit/>
          </a:bodyPr>
          <a:lstStyle/>
          <a:p>
            <a:r>
              <a:rPr lang="tr-TR" b="1" dirty="0" smtClean="0"/>
              <a:t>Barkodun </a:t>
            </a:r>
            <a:r>
              <a:rPr lang="tr-TR" b="1" dirty="0"/>
              <a:t>analog sinyali</a:t>
            </a:r>
            <a:endParaRPr lang="en-US" dirty="0"/>
          </a:p>
          <a:p>
            <a:endParaRPr lang="en-US" dirty="0"/>
          </a:p>
        </p:txBody>
      </p:sp>
    </p:spTree>
    <p:extLst>
      <p:ext uri="{BB962C8B-B14F-4D97-AF65-F5344CB8AC3E}">
        <p14:creationId xmlns:p14="http://schemas.microsoft.com/office/powerpoint/2010/main" val="137610745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3.5. Barkod Okuma Teknolojileri</a:t>
            </a:r>
            <a:r>
              <a:rPr lang="en-US" dirty="0"/>
              <a:t/>
            </a:r>
            <a:br>
              <a:rPr lang="en-US" dirty="0"/>
            </a:br>
            <a:endParaRPr lang="en-US" dirty="0"/>
          </a:p>
        </p:txBody>
      </p:sp>
      <p:sp>
        <p:nvSpPr>
          <p:cNvPr id="3" name="İçerik Yer Tutucusu 2"/>
          <p:cNvSpPr>
            <a:spLocks noGrp="1"/>
          </p:cNvSpPr>
          <p:nvPr>
            <p:ph idx="1"/>
          </p:nvPr>
        </p:nvSpPr>
        <p:spPr/>
        <p:txBody>
          <a:bodyPr>
            <a:normAutofit fontScale="92500" lnSpcReduction="10000"/>
          </a:bodyPr>
          <a:lstStyle/>
          <a:p>
            <a:r>
              <a:rPr lang="tr-TR" dirty="0"/>
              <a:t>Kod çözümleyicinin ana işlevi, yukarıda da belirtildiği gibi ışık kaynağının ürettiği elektrik sinyallerini anlamlı bilgisayar verilerine dönüştürmektir. Kod çözümleme işlemi şu aşamalardan meydana gelir:</a:t>
            </a:r>
            <a:endParaRPr lang="en-US" dirty="0"/>
          </a:p>
          <a:p>
            <a:r>
              <a:rPr lang="tr-TR" dirty="0" smtClean="0"/>
              <a:t>Sembolün </a:t>
            </a:r>
            <a:r>
              <a:rPr lang="tr-TR" dirty="0"/>
              <a:t>çubuk ve boşluk genişliklerini belirlemek</a:t>
            </a:r>
            <a:endParaRPr lang="en-US" dirty="0"/>
          </a:p>
          <a:p>
            <a:r>
              <a:rPr lang="tr-TR" dirty="0" smtClean="0"/>
              <a:t>Hangi </a:t>
            </a:r>
            <a:r>
              <a:rPr lang="tr-TR" dirty="0"/>
              <a:t>sembol tarandığını saptamak</a:t>
            </a:r>
            <a:endParaRPr lang="en-US" dirty="0"/>
          </a:p>
          <a:p>
            <a:r>
              <a:rPr lang="tr-TR" dirty="0" smtClean="0"/>
              <a:t>Sembol </a:t>
            </a:r>
            <a:r>
              <a:rPr lang="tr-TR" dirty="0"/>
              <a:t>tipinin kurallarına bağlı kalarak çubuk ve boşluk genişliklerini bu tip için geçerli karakterlere dönüştürmek ve gerekliyse hatalı karakterleri çıkarmak</a:t>
            </a:r>
            <a:endParaRPr lang="en-US" dirty="0"/>
          </a:p>
          <a:p>
            <a:r>
              <a:rPr lang="tr-TR" dirty="0" smtClean="0"/>
              <a:t>İncelenen </a:t>
            </a:r>
            <a:r>
              <a:rPr lang="tr-TR" dirty="0"/>
              <a:t>simgeleri kodlanmış veriye dönüştürmek</a:t>
            </a:r>
            <a:endParaRPr lang="en-US" dirty="0"/>
          </a:p>
          <a:p>
            <a:r>
              <a:rPr lang="tr-TR" dirty="0" smtClean="0"/>
              <a:t>Verileri </a:t>
            </a:r>
            <a:r>
              <a:rPr lang="tr-TR" dirty="0"/>
              <a:t>bir sıra içinde derleyerek karakter kontrolü işlemlerini yapmak</a:t>
            </a:r>
            <a:endParaRPr lang="en-US" dirty="0"/>
          </a:p>
          <a:p>
            <a:r>
              <a:rPr lang="tr-TR" dirty="0" smtClean="0"/>
              <a:t>Güvenlikle </a:t>
            </a:r>
            <a:r>
              <a:rPr lang="tr-TR" dirty="0"/>
              <a:t>ilgili kontrolleri gerçekleştirmek</a:t>
            </a:r>
            <a:endParaRPr lang="en-US" dirty="0"/>
          </a:p>
          <a:p>
            <a:r>
              <a:rPr lang="tr-TR" dirty="0" smtClean="0"/>
              <a:t>Hata </a:t>
            </a:r>
            <a:r>
              <a:rPr lang="tr-TR" dirty="0"/>
              <a:t>durumunda sembolü taranmış olarak dışlamak ya da diğer durumda kabul etmek</a:t>
            </a:r>
            <a:endParaRPr lang="en-US" dirty="0"/>
          </a:p>
          <a:p>
            <a:endParaRPr lang="en-US" dirty="0"/>
          </a:p>
        </p:txBody>
      </p:sp>
    </p:spTree>
    <p:extLst>
      <p:ext uri="{BB962C8B-B14F-4D97-AF65-F5344CB8AC3E}">
        <p14:creationId xmlns:p14="http://schemas.microsoft.com/office/powerpoint/2010/main" val="304173631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3.5. Barkod Okuma Teknolojileri</a:t>
            </a:r>
            <a:r>
              <a:rPr lang="en-US" dirty="0"/>
              <a:t/>
            </a:r>
            <a:br>
              <a:rPr lang="en-US" dirty="0"/>
            </a:br>
            <a:endParaRPr lang="en-US" dirty="0"/>
          </a:p>
        </p:txBody>
      </p:sp>
      <p:sp>
        <p:nvSpPr>
          <p:cNvPr id="3" name="İçerik Yer Tutucusu 2"/>
          <p:cNvSpPr>
            <a:spLocks noGrp="1"/>
          </p:cNvSpPr>
          <p:nvPr>
            <p:ph idx="1"/>
          </p:nvPr>
        </p:nvSpPr>
        <p:spPr>
          <a:xfrm>
            <a:off x="677334" y="1405719"/>
            <a:ext cx="8596668" cy="4635643"/>
          </a:xfrm>
        </p:spPr>
        <p:txBody>
          <a:bodyPr>
            <a:normAutofit fontScale="85000" lnSpcReduction="10000"/>
          </a:bodyPr>
          <a:lstStyle/>
          <a:p>
            <a:r>
              <a:rPr lang="tr-TR" dirty="0"/>
              <a:t>Başarılı ya da hatalı kod çözümlerinde sesli ya da görsel bir uyarı sinyali de uygulanabilir.</a:t>
            </a:r>
            <a:endParaRPr lang="en-US" dirty="0"/>
          </a:p>
          <a:p>
            <a:r>
              <a:rPr lang="tr-TR" dirty="0"/>
              <a:t>Tüm   bu   işlemler   bir   saniyeden   az   bir   süre   içinde   verileri   ana   </a:t>
            </a:r>
            <a:r>
              <a:rPr lang="tr-TR" dirty="0" smtClean="0"/>
              <a:t>bilgisayarla</a:t>
            </a:r>
            <a:r>
              <a:rPr lang="tr-TR" dirty="0"/>
              <a:t> </a:t>
            </a:r>
            <a:r>
              <a:rPr lang="tr-TR" dirty="0" smtClean="0"/>
              <a:t>haberleşebilecek </a:t>
            </a:r>
            <a:r>
              <a:rPr lang="tr-TR" dirty="0"/>
              <a:t>hâle getirmektedir. Kod çözümlemenin ana unsuru tarayıcıdan gelen sinyali uygun bir teknikle sayısallaştırarak sembol tipine uygun mesajlar hâline dönüştürmektir.</a:t>
            </a:r>
            <a:endParaRPr lang="en-US" dirty="0"/>
          </a:p>
          <a:p>
            <a:r>
              <a:rPr lang="tr-TR" dirty="0" smtClean="0"/>
              <a:t>Barkod </a:t>
            </a:r>
            <a:r>
              <a:rPr lang="tr-TR" dirty="0"/>
              <a:t>elektriksel bir formda temsil edildikten sonra okuyucunun kod çözücü elemanı analog sinyali bağlı olduğu bilgisayarın anlayabileceği sayısal veriye çevirmesi gerekir. Kod çözücü sinyali önceden belirlenmiş bir dizi kurala göre çözer. Çözme kuralları (algoritmaları) çözülen </a:t>
            </a:r>
            <a:r>
              <a:rPr lang="tr-TR" dirty="0" err="1"/>
              <a:t>semboloji</a:t>
            </a:r>
            <a:r>
              <a:rPr lang="tr-TR" dirty="0"/>
              <a:t> ile tanımlanmıştır. Böylece, barkodun uygun şekilde basıldığı ve doğru olarak tarandığı varsayılırsa kod çözücü şifrelenmiş karakterleri veri olarak kullanılması için çözme algoritmasını uygulayabilir.</a:t>
            </a:r>
            <a:endParaRPr lang="en-US" dirty="0"/>
          </a:p>
          <a:p>
            <a:r>
              <a:rPr lang="tr-TR" dirty="0" smtClean="0"/>
              <a:t>Şifrelenmiş </a:t>
            </a:r>
            <a:r>
              <a:rPr lang="tr-TR" dirty="0"/>
              <a:t>karakterleri barkodun altına basma uygulaması gerçekte bir alışkanlık olayıdır. Herhangi bir nedenle barkod taranamadığında (zarar görmüş, kötü basılmış veya tarayıcı arızalanmış olabilir) insanlar tarafından okunabilecek şekilde basılmış bu veriler ilgili uygulama yazılımına kullanıcının manuel olarak (elle) bilgi girmesine olanak tanır.</a:t>
            </a:r>
            <a:endParaRPr lang="en-US" dirty="0"/>
          </a:p>
          <a:p>
            <a:r>
              <a:rPr lang="tr-TR" dirty="0" smtClean="0"/>
              <a:t>Bazı </a:t>
            </a:r>
            <a:r>
              <a:rPr lang="tr-TR" dirty="0"/>
              <a:t>barkod </a:t>
            </a:r>
            <a:r>
              <a:rPr lang="tr-TR" dirty="0" err="1"/>
              <a:t>semboloji</a:t>
            </a:r>
            <a:r>
              <a:rPr lang="tr-TR" dirty="0"/>
              <a:t> kuralları rakamların her zaman alta basılması gerektiğini açıkça belirtir. İstenmediği veya başka nedenlerle mümkün olmadığı için rakamların alta basılmasını gerektirmeyen uygulamalar olabilse de genel olarak barkodun insan tarafından okunabilen bir formda olması tercih sebebidir</a:t>
            </a:r>
            <a:r>
              <a:rPr lang="tr-TR" dirty="0" smtClean="0"/>
              <a:t>.</a:t>
            </a:r>
            <a:endParaRPr lang="en-US" dirty="0"/>
          </a:p>
          <a:p>
            <a:endParaRPr lang="en-US" dirty="0"/>
          </a:p>
        </p:txBody>
      </p:sp>
    </p:spTree>
    <p:extLst>
      <p:ext uri="{BB962C8B-B14F-4D97-AF65-F5344CB8AC3E}">
        <p14:creationId xmlns:p14="http://schemas.microsoft.com/office/powerpoint/2010/main" val="208879554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3.5.1. Barkod Okuyucu </a:t>
            </a:r>
            <a:r>
              <a:rPr lang="tr-TR" b="1" dirty="0" smtClean="0"/>
              <a:t>Çeşitleri</a:t>
            </a:r>
            <a:endParaRPr lang="en-US"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smtClean="0"/>
              <a:t>	Bir </a:t>
            </a:r>
            <a:r>
              <a:rPr lang="tr-TR" dirty="0"/>
              <a:t>uygulama için barkod okuyucunun tipini belirlemek birtakım gözlemlere tabidir:</a:t>
            </a:r>
            <a:endParaRPr lang="en-US" dirty="0"/>
          </a:p>
          <a:p>
            <a:r>
              <a:rPr lang="tr-TR" dirty="0" smtClean="0"/>
              <a:t>Okuma </a:t>
            </a:r>
            <a:r>
              <a:rPr lang="tr-TR" dirty="0"/>
              <a:t>işleminin yapılacağı ortam</a:t>
            </a:r>
            <a:endParaRPr lang="en-US" dirty="0"/>
          </a:p>
          <a:p>
            <a:r>
              <a:rPr lang="tr-TR" dirty="0" smtClean="0"/>
              <a:t>Kullanılacak </a:t>
            </a:r>
            <a:r>
              <a:rPr lang="tr-TR" dirty="0"/>
              <a:t>bilgisayarın tipi, örneğin kişisel bilgisayar veya el bilgisayarı</a:t>
            </a:r>
            <a:endParaRPr lang="en-US" dirty="0"/>
          </a:p>
          <a:p>
            <a:r>
              <a:rPr lang="tr-TR" dirty="0" smtClean="0"/>
              <a:t>Okunacak </a:t>
            </a:r>
            <a:r>
              <a:rPr lang="tr-TR" dirty="0"/>
              <a:t>bilginin miktarı</a:t>
            </a:r>
            <a:endParaRPr lang="en-US" dirty="0"/>
          </a:p>
          <a:p>
            <a:r>
              <a:rPr lang="tr-TR" dirty="0" smtClean="0"/>
              <a:t>Okunacak </a:t>
            </a:r>
            <a:r>
              <a:rPr lang="tr-TR" dirty="0"/>
              <a:t>kodların kalitesi</a:t>
            </a:r>
            <a:endParaRPr lang="en-US" dirty="0"/>
          </a:p>
          <a:p>
            <a:r>
              <a:rPr lang="tr-TR" dirty="0" smtClean="0"/>
              <a:t>Kullanıcıların </a:t>
            </a:r>
            <a:r>
              <a:rPr lang="tr-TR" dirty="0"/>
              <a:t>eğitim ve beceri seviyesi</a:t>
            </a:r>
            <a:endParaRPr lang="en-US" dirty="0"/>
          </a:p>
          <a:p>
            <a:pPr marL="0" indent="0">
              <a:buNone/>
            </a:pPr>
            <a:r>
              <a:rPr lang="tr-TR" dirty="0" smtClean="0"/>
              <a:t>	Aşağıda </a:t>
            </a:r>
            <a:r>
              <a:rPr lang="tr-TR" dirty="0"/>
              <a:t>açıklanmış olan barkod okuyucuların birçoğu piyasada bulunmaktadır. Bu okuyucular barkodun bilgisini dışarı vermek için </a:t>
            </a:r>
            <a:r>
              <a:rPr lang="tr-TR" dirty="0" err="1"/>
              <a:t>Wand</a:t>
            </a:r>
            <a:r>
              <a:rPr lang="tr-TR" dirty="0"/>
              <a:t> (</a:t>
            </a:r>
            <a:r>
              <a:rPr lang="tr-TR" dirty="0" err="1"/>
              <a:t>Emulasyon</a:t>
            </a:r>
            <a:r>
              <a:rPr lang="tr-TR" dirty="0"/>
              <a:t>); RS232 </a:t>
            </a:r>
            <a:r>
              <a:rPr lang="tr-TR" dirty="0" err="1"/>
              <a:t>protokolu</a:t>
            </a:r>
            <a:r>
              <a:rPr lang="tr-TR" dirty="0"/>
              <a:t> veya Klavye </a:t>
            </a:r>
            <a:r>
              <a:rPr lang="tr-TR" dirty="0" err="1"/>
              <a:t>Wedge</a:t>
            </a:r>
            <a:r>
              <a:rPr lang="tr-TR" dirty="0"/>
              <a:t> ana okuma formatlarından herhangi birini kullanır. Okuyucu sipariş edilmeden önce hangi okuma formatının kullanılacağı tespit edilmelidir. Okuyucuların dâhilî elektronik yapıları değişik okuma formatları için farklıdır.</a:t>
            </a:r>
            <a:endParaRPr lang="en-US" dirty="0"/>
          </a:p>
          <a:p>
            <a:endParaRPr lang="en-US" dirty="0"/>
          </a:p>
        </p:txBody>
      </p:sp>
    </p:spTree>
    <p:extLst>
      <p:ext uri="{BB962C8B-B14F-4D97-AF65-F5344CB8AC3E}">
        <p14:creationId xmlns:p14="http://schemas.microsoft.com/office/powerpoint/2010/main" val="384740475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3.5.1. Barkod Okuyucu Çeşitleri</a:t>
            </a:r>
            <a:endParaRPr lang="en-US" dirty="0"/>
          </a:p>
        </p:txBody>
      </p:sp>
      <p:sp>
        <p:nvSpPr>
          <p:cNvPr id="3" name="İçerik Yer Tutucusu 2"/>
          <p:cNvSpPr>
            <a:spLocks noGrp="1"/>
          </p:cNvSpPr>
          <p:nvPr>
            <p:ph idx="1"/>
          </p:nvPr>
        </p:nvSpPr>
        <p:spPr/>
        <p:txBody>
          <a:bodyPr/>
          <a:lstStyle/>
          <a:p>
            <a:r>
              <a:rPr lang="tr-TR" b="1" dirty="0" err="1"/>
              <a:t>Wand</a:t>
            </a:r>
            <a:r>
              <a:rPr lang="tr-TR" b="1" dirty="0"/>
              <a:t> (</a:t>
            </a:r>
            <a:r>
              <a:rPr lang="tr-TR" b="1" dirty="0" err="1"/>
              <a:t>Emülasyon</a:t>
            </a:r>
            <a:r>
              <a:rPr lang="tr-TR" b="1" dirty="0"/>
              <a:t>): </a:t>
            </a:r>
            <a:r>
              <a:rPr lang="tr-TR" dirty="0"/>
              <a:t>Barkod sinyalini analog sinyale çevirir ve deşifre etmek üzere elektronik bilgi toplama ünitesine gönderir.</a:t>
            </a:r>
            <a:endParaRPr lang="en-US" dirty="0"/>
          </a:p>
          <a:p>
            <a:r>
              <a:rPr lang="tr-TR" b="1" dirty="0" smtClean="0"/>
              <a:t>RS232</a:t>
            </a:r>
            <a:r>
              <a:rPr lang="tr-TR" b="1" dirty="0"/>
              <a:t>: </a:t>
            </a:r>
            <a:r>
              <a:rPr lang="tr-TR" dirty="0"/>
              <a:t>Barkodun sinyalinin deşifre işlemini de yapar. Barkod bilgisi bir RS232 sinyali  olarak ortaya  çıkar  ve  bu  </a:t>
            </a:r>
            <a:r>
              <a:rPr lang="tr-TR" dirty="0" err="1"/>
              <a:t>protokolu</a:t>
            </a:r>
            <a:r>
              <a:rPr lang="tr-TR" dirty="0"/>
              <a:t>  kabul eden  herhangi  bir  üniteye gönderebilir (Örneğin bilgisayarların seri portları).</a:t>
            </a:r>
            <a:endParaRPr lang="en-US" dirty="0"/>
          </a:p>
          <a:p>
            <a:r>
              <a:rPr lang="tr-TR" b="1" dirty="0" smtClean="0"/>
              <a:t>Klavye </a:t>
            </a:r>
            <a:r>
              <a:rPr lang="tr-TR" b="1" dirty="0" err="1"/>
              <a:t>wedge</a:t>
            </a:r>
            <a:r>
              <a:rPr lang="tr-TR" b="1" dirty="0"/>
              <a:t>: </a:t>
            </a:r>
            <a:r>
              <a:rPr lang="tr-TR" dirty="0"/>
              <a:t>Barkodun sinyalinin deşifre işlemini de yapar. Ünite klavye ile bilgisayar arasındaki kabloya özel kablo seti ile “T” bağlanır. Barkod </a:t>
            </a:r>
            <a:r>
              <a:rPr lang="tr-TR" dirty="0" smtClean="0"/>
              <a:t>bilgisi</a:t>
            </a:r>
            <a:r>
              <a:rPr lang="tr-TR" dirty="0"/>
              <a:t> </a:t>
            </a:r>
            <a:r>
              <a:rPr lang="tr-TR" dirty="0" smtClean="0"/>
              <a:t>bilgisayara </a:t>
            </a:r>
            <a:r>
              <a:rPr lang="tr-TR" dirty="0"/>
              <a:t>sanki klavyenin tuşlarına basılıyormuş gibi bilgi gönderir. Bu sırada klavye de normal çalışmasına devam eder.</a:t>
            </a:r>
            <a:endParaRPr lang="en-US" dirty="0"/>
          </a:p>
          <a:p>
            <a:r>
              <a:rPr lang="tr-TR" dirty="0"/>
              <a:t> </a:t>
            </a:r>
            <a:endParaRPr lang="en-US" dirty="0"/>
          </a:p>
          <a:p>
            <a:endParaRPr lang="en-US" dirty="0"/>
          </a:p>
        </p:txBody>
      </p:sp>
    </p:spTree>
    <p:extLst>
      <p:ext uri="{BB962C8B-B14F-4D97-AF65-F5344CB8AC3E}">
        <p14:creationId xmlns:p14="http://schemas.microsoft.com/office/powerpoint/2010/main" val="171089760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3.5.1.1. </a:t>
            </a:r>
            <a:r>
              <a:rPr lang="tr-TR" b="1" dirty="0" err="1"/>
              <a:t>Wand</a:t>
            </a:r>
            <a:r>
              <a:rPr lang="tr-TR" b="1" dirty="0"/>
              <a:t> veya Kalem Okuyucular</a:t>
            </a:r>
            <a:r>
              <a:rPr lang="en-US" dirty="0"/>
              <a:t/>
            </a:r>
            <a:br>
              <a:rPr lang="en-US" dirty="0"/>
            </a:br>
            <a:endParaRPr lang="en-US" dirty="0"/>
          </a:p>
        </p:txBody>
      </p:sp>
      <p:sp>
        <p:nvSpPr>
          <p:cNvPr id="3" name="İçerik Yer Tutucusu 2"/>
          <p:cNvSpPr>
            <a:spLocks noGrp="1"/>
          </p:cNvSpPr>
          <p:nvPr>
            <p:ph idx="1"/>
          </p:nvPr>
        </p:nvSpPr>
        <p:spPr>
          <a:xfrm>
            <a:off x="677334" y="1460310"/>
            <a:ext cx="6979060" cy="4940489"/>
          </a:xfrm>
        </p:spPr>
        <p:txBody>
          <a:bodyPr>
            <a:normAutofit/>
          </a:bodyPr>
          <a:lstStyle/>
          <a:p>
            <a:r>
              <a:rPr lang="tr-TR" dirty="0"/>
              <a:t>En basit ve en ucuz barkod okuyucularıdır. </a:t>
            </a:r>
            <a:r>
              <a:rPr lang="tr-TR" dirty="0" err="1"/>
              <a:t>Wand</a:t>
            </a:r>
            <a:r>
              <a:rPr lang="tr-TR" dirty="0"/>
              <a:t> okuyucuları birçok açıdan normal kalemlere benzer ve bir kalem gibi elde tutulacak şekilde tasarlanmışlardır. </a:t>
            </a:r>
            <a:r>
              <a:rPr lang="tr-TR" dirty="0" err="1"/>
              <a:t>Wand</a:t>
            </a:r>
            <a:r>
              <a:rPr lang="tr-TR" dirty="0"/>
              <a:t> okuyucularında hareket eden bir bölüm yoktur. Kullanıcı okuyucunun optik kafasını barkodun üzerinden geçirerek deşifre işlemi için gerekli tarama sinyalini oluşturur. </a:t>
            </a:r>
            <a:r>
              <a:rPr lang="tr-TR" dirty="0" err="1"/>
              <a:t>Wandların</a:t>
            </a:r>
            <a:r>
              <a:rPr lang="tr-TR" dirty="0"/>
              <a:t> birçoğu aptal  (</a:t>
            </a:r>
            <a:r>
              <a:rPr lang="tr-TR" dirty="0" err="1"/>
              <a:t>dumb</a:t>
            </a:r>
            <a:r>
              <a:rPr lang="tr-TR" dirty="0"/>
              <a:t>)  tiptendir,  bunun  anlamı;  bu okuyucuların tek fonksiyonu,  optik sinyali,  bir analog elektrik sinyale çevirmektir. Bu elektrik sinyali daha sonra deşifre işlemi için bir elektronik üniteye gönderilir. Bir gelişme olarak normal </a:t>
            </a:r>
            <a:r>
              <a:rPr lang="tr-TR" dirty="0" err="1"/>
              <a:t>wandların</a:t>
            </a:r>
            <a:r>
              <a:rPr lang="tr-TR" dirty="0"/>
              <a:t> bazılarında deşifre işlemi ve  bellek  mevcuttur.  Bu  gibi  aletlere  “akıllı  </a:t>
            </a:r>
            <a:r>
              <a:rPr lang="tr-TR" dirty="0" err="1"/>
              <a:t>wand</a:t>
            </a:r>
            <a:r>
              <a:rPr lang="tr-TR" dirty="0"/>
              <a:t>”  denir.  Bu  aletler  alınan  sinyali göndermeden önce işler (Örneğin; RS232 seri çıkış sinyaline çevirir.). Bellek </a:t>
            </a:r>
            <a:r>
              <a:rPr lang="tr-TR" dirty="0" err="1"/>
              <a:t>wandlar</a:t>
            </a:r>
            <a:r>
              <a:rPr lang="tr-TR" dirty="0"/>
              <a:t> benzer işlemi  yapar,  ilave  olarak  bir  belleğe  sahiptir  ve  bilgiyi  daha  sonra  bir  </a:t>
            </a:r>
            <a:r>
              <a:rPr lang="tr-TR" dirty="0" err="1"/>
              <a:t>host</a:t>
            </a:r>
            <a:r>
              <a:rPr lang="tr-TR" dirty="0"/>
              <a:t>  sürücüye göndermek üzere hafızada tutabilir.</a:t>
            </a:r>
            <a:endParaRPr lang="en-US" dirty="0"/>
          </a:p>
          <a:p>
            <a:endParaRPr lang="en-US" dirty="0"/>
          </a:p>
        </p:txBody>
      </p:sp>
      <p:sp>
        <p:nvSpPr>
          <p:cNvPr id="4" name="Metin kutusu 3"/>
          <p:cNvSpPr txBox="1"/>
          <p:nvPr/>
        </p:nvSpPr>
        <p:spPr>
          <a:xfrm>
            <a:off x="8652681" y="3980933"/>
            <a:ext cx="2347415" cy="369332"/>
          </a:xfrm>
          <a:prstGeom prst="rect">
            <a:avLst/>
          </a:prstGeom>
          <a:noFill/>
        </p:spPr>
        <p:txBody>
          <a:bodyPr wrap="square" rtlCol="0">
            <a:spAutoFit/>
          </a:bodyPr>
          <a:lstStyle/>
          <a:p>
            <a:r>
              <a:rPr lang="tr-TR" dirty="0" smtClean="0"/>
              <a:t>Kalem okuyucu</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067" y="2290496"/>
            <a:ext cx="2547369" cy="169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80405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3.5.1.1. </a:t>
            </a:r>
            <a:r>
              <a:rPr lang="tr-TR" b="1" dirty="0" err="1"/>
              <a:t>Wand</a:t>
            </a:r>
            <a:r>
              <a:rPr lang="tr-TR" b="1" dirty="0"/>
              <a:t> veya Kalem Okuyucular</a:t>
            </a:r>
            <a:r>
              <a:rPr lang="en-US" dirty="0"/>
              <a:t/>
            </a:r>
            <a:br>
              <a:rPr lang="en-US" dirty="0"/>
            </a:br>
            <a:endParaRPr lang="en-US" dirty="0"/>
          </a:p>
        </p:txBody>
      </p:sp>
      <p:sp>
        <p:nvSpPr>
          <p:cNvPr id="3" name="İçerik Yer Tutucusu 2"/>
          <p:cNvSpPr>
            <a:spLocks noGrp="1"/>
          </p:cNvSpPr>
          <p:nvPr>
            <p:ph idx="1"/>
          </p:nvPr>
        </p:nvSpPr>
        <p:spPr>
          <a:xfrm>
            <a:off x="677334" y="1501254"/>
            <a:ext cx="6242081" cy="4790363"/>
          </a:xfrm>
        </p:spPr>
        <p:txBody>
          <a:bodyPr>
            <a:normAutofit/>
          </a:bodyPr>
          <a:lstStyle/>
          <a:p>
            <a:r>
              <a:rPr lang="tr-TR" dirty="0"/>
              <a:t>Bütün </a:t>
            </a:r>
            <a:r>
              <a:rPr lang="tr-TR" dirty="0" err="1"/>
              <a:t>wand</a:t>
            </a:r>
            <a:r>
              <a:rPr lang="tr-TR" dirty="0"/>
              <a:t> çeşitlerinin ortak özelliği, kalemin optik kafasının barkod veya etiketin yüzeyi ile temas etme zorunluluğudur, bu da belli bir kaç sınırlamayı beraberinde getirir:</a:t>
            </a:r>
            <a:endParaRPr lang="en-US" dirty="0"/>
          </a:p>
          <a:p>
            <a:r>
              <a:rPr lang="tr-TR" dirty="0" smtClean="0"/>
              <a:t>Taranan </a:t>
            </a:r>
            <a:r>
              <a:rPr lang="tr-TR" dirty="0"/>
              <a:t>yüzey </a:t>
            </a:r>
            <a:r>
              <a:rPr lang="tr-TR" dirty="0" err="1"/>
              <a:t>wandın</a:t>
            </a:r>
            <a:r>
              <a:rPr lang="tr-TR" dirty="0"/>
              <a:t> üzerinden geçmesi için uygun olmalıdır. Eğer kod sürekli okunacaksa yüzey mukavim (dayanıklı, güçlü) olmalıdır. Aşınabilen kâğıt üzerinde basılmış barkodlar sürekli okumalarda problem yaratabilir.</a:t>
            </a:r>
            <a:endParaRPr lang="en-US" dirty="0"/>
          </a:p>
          <a:p>
            <a:r>
              <a:rPr lang="tr-TR" dirty="0" smtClean="0"/>
              <a:t>Kullanıcının  </a:t>
            </a:r>
            <a:r>
              <a:rPr lang="tr-TR" dirty="0"/>
              <a:t>barkodu  tarayabilmesi  için  okuyucu  etiketle  temas  etmelidir.</a:t>
            </a:r>
            <a:endParaRPr lang="en-US" dirty="0"/>
          </a:p>
          <a:p>
            <a:r>
              <a:rPr lang="tr-TR" dirty="0"/>
              <a:t>Fiziksel yapı buna müsaade etmelidir.</a:t>
            </a:r>
            <a:endParaRPr lang="en-US" dirty="0"/>
          </a:p>
          <a:p>
            <a:r>
              <a:rPr lang="tr-TR" dirty="0" smtClean="0"/>
              <a:t>Çok </a:t>
            </a:r>
            <a:r>
              <a:rPr lang="tr-TR" dirty="0"/>
              <a:t>küçük veya çok büyük kodların taranması kullanıcı için zor olabilir.</a:t>
            </a:r>
            <a:endParaRPr lang="en-US" dirty="0"/>
          </a:p>
          <a:p>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846" y="1930400"/>
            <a:ext cx="3692312" cy="245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7192718" y="4382755"/>
            <a:ext cx="4162567" cy="646331"/>
          </a:xfrm>
          <a:prstGeom prst="rect">
            <a:avLst/>
          </a:prstGeom>
          <a:noFill/>
        </p:spPr>
        <p:txBody>
          <a:bodyPr wrap="square" rtlCol="0">
            <a:spAutoFit/>
          </a:bodyPr>
          <a:lstStyle/>
          <a:p>
            <a:r>
              <a:rPr lang="tr-TR" b="1" dirty="0" err="1" smtClean="0"/>
              <a:t>Wand</a:t>
            </a:r>
            <a:r>
              <a:rPr lang="tr-TR" b="1" dirty="0" smtClean="0"/>
              <a:t> </a:t>
            </a:r>
            <a:r>
              <a:rPr lang="tr-TR" b="1" dirty="0"/>
              <a:t>okuyucu ile barkod okutulması</a:t>
            </a:r>
            <a:endParaRPr lang="en-US" dirty="0"/>
          </a:p>
          <a:p>
            <a:endParaRPr lang="en-US" dirty="0"/>
          </a:p>
        </p:txBody>
      </p:sp>
    </p:spTree>
    <p:extLst>
      <p:ext uri="{BB962C8B-B14F-4D97-AF65-F5344CB8AC3E}">
        <p14:creationId xmlns:p14="http://schemas.microsoft.com/office/powerpoint/2010/main" val="16975590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41110"/>
            <a:ext cx="8596668" cy="1320800"/>
          </a:xfrm>
        </p:spPr>
        <p:txBody>
          <a:bodyPr/>
          <a:lstStyle/>
          <a:p>
            <a:r>
              <a:rPr lang="tr-TR" b="1" dirty="0"/>
              <a:t>3.5.1.1. </a:t>
            </a:r>
            <a:r>
              <a:rPr lang="tr-TR" b="1" dirty="0" err="1"/>
              <a:t>Wand</a:t>
            </a:r>
            <a:r>
              <a:rPr lang="tr-TR" b="1" dirty="0"/>
              <a:t> veya Kalem Okuyucular</a:t>
            </a:r>
            <a:r>
              <a:rPr lang="en-US" dirty="0"/>
              <a:t/>
            </a:r>
            <a:br>
              <a:rPr lang="en-US" dirty="0"/>
            </a:br>
            <a:endParaRPr lang="en-US" dirty="0"/>
          </a:p>
        </p:txBody>
      </p:sp>
      <p:sp>
        <p:nvSpPr>
          <p:cNvPr id="3" name="İçerik Yer Tutucusu 2"/>
          <p:cNvSpPr>
            <a:spLocks noGrp="1"/>
          </p:cNvSpPr>
          <p:nvPr>
            <p:ph idx="1"/>
          </p:nvPr>
        </p:nvSpPr>
        <p:spPr>
          <a:xfrm>
            <a:off x="677334" y="996288"/>
            <a:ext cx="5232147" cy="5540990"/>
          </a:xfrm>
        </p:spPr>
        <p:txBody>
          <a:bodyPr>
            <a:normAutofit fontScale="92500"/>
          </a:bodyPr>
          <a:lstStyle/>
          <a:p>
            <a:r>
              <a:rPr lang="tr-TR" dirty="0" smtClean="0"/>
              <a:t>İlk </a:t>
            </a:r>
            <a:r>
              <a:rPr lang="tr-TR" dirty="0"/>
              <a:t>kullanıcıların biraz pratik kazanması gerekir.</a:t>
            </a:r>
            <a:endParaRPr lang="en-US" dirty="0"/>
          </a:p>
          <a:p>
            <a:r>
              <a:rPr lang="tr-TR" dirty="0" smtClean="0"/>
              <a:t>Taranan  </a:t>
            </a:r>
            <a:r>
              <a:rPr lang="tr-TR" dirty="0"/>
              <a:t>yüzey  yeterince  ışık  yansıtabilme  özelliğine  sahip  olmalıdır.  Bazı kullanıcılar hassas yüzeyleri korumak için taranan kodların yüzeyini bir plastikle kaplar. Bu durumda eğer plastik yüzey çok kalınsa veya ışığı çok fazla yansıtırsa </a:t>
            </a:r>
            <a:r>
              <a:rPr lang="tr-TR" dirty="0" err="1"/>
              <a:t>wand</a:t>
            </a:r>
            <a:r>
              <a:rPr lang="tr-TR" dirty="0"/>
              <a:t> okumada zorlanabilir.</a:t>
            </a:r>
            <a:endParaRPr lang="en-US" dirty="0"/>
          </a:p>
          <a:p>
            <a:r>
              <a:rPr lang="tr-TR" dirty="0" err="1" smtClean="0"/>
              <a:t>Wandlar</a:t>
            </a:r>
            <a:r>
              <a:rPr lang="tr-TR" dirty="0"/>
              <a:t>,   çok   sayıda   okuma   uygulamaları   için   uygun   değildir.   Aşınma problemleri söz konusudur.</a:t>
            </a:r>
            <a:endParaRPr lang="en-US" dirty="0"/>
          </a:p>
          <a:p>
            <a:r>
              <a:rPr lang="tr-TR" dirty="0" err="1" smtClean="0"/>
              <a:t>Wandlar</a:t>
            </a:r>
            <a:r>
              <a:rPr lang="tr-TR" dirty="0" smtClean="0"/>
              <a:t> </a:t>
            </a:r>
            <a:r>
              <a:rPr lang="tr-TR" dirty="0"/>
              <a:t>düz yüzeylerdeki kodlar için kullanılmalıdır. Silindir veya yay </a:t>
            </a:r>
            <a:r>
              <a:rPr lang="tr-TR" dirty="0" smtClean="0"/>
              <a:t>şeklinde</a:t>
            </a:r>
            <a:r>
              <a:rPr lang="tr-TR" dirty="0"/>
              <a:t> </a:t>
            </a:r>
            <a:r>
              <a:rPr lang="tr-TR" dirty="0" smtClean="0"/>
              <a:t>yüzeylerdeki </a:t>
            </a:r>
            <a:r>
              <a:rPr lang="tr-TR" dirty="0"/>
              <a:t>kodları okumak çok zordur veya </a:t>
            </a:r>
            <a:r>
              <a:rPr lang="tr-TR" dirty="0" smtClean="0"/>
              <a:t>imkânsızdır</a:t>
            </a:r>
          </a:p>
          <a:p>
            <a:r>
              <a:rPr lang="tr-TR" dirty="0"/>
              <a:t>Bütün bunlara rağmen </a:t>
            </a:r>
            <a:r>
              <a:rPr lang="tr-TR" dirty="0" err="1"/>
              <a:t>wandlar</a:t>
            </a:r>
            <a:r>
              <a:rPr lang="tr-TR" dirty="0"/>
              <a:t> düşük okuma miktarı ve etiketle temas uygulamaları için  çok  uygundur.  </a:t>
            </a:r>
            <a:r>
              <a:rPr lang="tr-TR" dirty="0" err="1"/>
              <a:t>Wandların</a:t>
            </a:r>
            <a:r>
              <a:rPr lang="tr-TR" dirty="0"/>
              <a:t>  üstünlüğü  alternatiflerine  göre  daha  düşük  fiyata  sahip olmasıdır.</a:t>
            </a:r>
            <a:endParaRPr lang="en-US" dirty="0"/>
          </a:p>
          <a:p>
            <a:endParaRPr lang="en-US" dirty="0"/>
          </a:p>
        </p:txBody>
      </p:sp>
      <p:pic>
        <p:nvPicPr>
          <p:cNvPr id="256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019" y="1379839"/>
            <a:ext cx="2767320" cy="249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5"/>
          <p:cNvSpPr txBox="1"/>
          <p:nvPr/>
        </p:nvSpPr>
        <p:spPr>
          <a:xfrm>
            <a:off x="6581806" y="3875963"/>
            <a:ext cx="1999745" cy="369332"/>
          </a:xfrm>
          <a:prstGeom prst="rect">
            <a:avLst/>
          </a:prstGeom>
          <a:noFill/>
        </p:spPr>
        <p:txBody>
          <a:bodyPr wrap="square" rtlCol="0">
            <a:spAutoFit/>
          </a:bodyPr>
          <a:lstStyle/>
          <a:p>
            <a:r>
              <a:rPr lang="tr-TR" b="1" dirty="0" smtClean="0"/>
              <a:t>Kalem </a:t>
            </a:r>
            <a:r>
              <a:rPr lang="tr-TR" b="1" dirty="0"/>
              <a:t>okuyucu</a:t>
            </a:r>
            <a:endParaRPr lang="en-US" dirty="0"/>
          </a:p>
        </p:txBody>
      </p:sp>
    </p:spTree>
    <p:extLst>
      <p:ext uri="{BB962C8B-B14F-4D97-AF65-F5344CB8AC3E}">
        <p14:creationId xmlns:p14="http://schemas.microsoft.com/office/powerpoint/2010/main" val="119118770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500418"/>
            <a:ext cx="8596668" cy="1320800"/>
          </a:xfrm>
        </p:spPr>
        <p:txBody>
          <a:bodyPr/>
          <a:lstStyle/>
          <a:p>
            <a:r>
              <a:rPr lang="tr-TR" b="1" dirty="0"/>
              <a:t>3.5.1.2. CCD Barkod Okuyucular</a:t>
            </a:r>
            <a:r>
              <a:rPr lang="en-US" dirty="0"/>
              <a:t/>
            </a:r>
            <a:br>
              <a:rPr lang="en-US" dirty="0"/>
            </a:br>
            <a:endParaRPr lang="en-US" dirty="0"/>
          </a:p>
        </p:txBody>
      </p:sp>
      <p:sp>
        <p:nvSpPr>
          <p:cNvPr id="3" name="İçerik Yer Tutucusu 2"/>
          <p:cNvSpPr>
            <a:spLocks noGrp="1"/>
          </p:cNvSpPr>
          <p:nvPr>
            <p:ph idx="1"/>
          </p:nvPr>
        </p:nvSpPr>
        <p:spPr>
          <a:xfrm>
            <a:off x="677334" y="1323833"/>
            <a:ext cx="5136612" cy="5349922"/>
          </a:xfrm>
        </p:spPr>
        <p:txBody>
          <a:bodyPr>
            <a:normAutofit/>
          </a:bodyPr>
          <a:lstStyle/>
          <a:p>
            <a:r>
              <a:rPr lang="tr-TR" dirty="0"/>
              <a:t>CDD   tarayıcılar,   temassız   tarayıcı   teknolojileri   içinde   en   ucuz   olanıdır.   CCD okuyucular temelde modern video kameralar teknolojisine benzer bir teknoloji kullanır. Bu tarayıcılar öncelikle istenilen kodun komple görüntüsünü kaydederek tarar. CCD tarayıcılar geniş kafalarıyla barkodları genelde kırmızı ışıkla aydınlatarak tanır.</a:t>
            </a:r>
            <a:endParaRPr lang="en-US" dirty="0"/>
          </a:p>
          <a:p>
            <a:r>
              <a:rPr lang="tr-TR" dirty="0"/>
              <a:t>Temassız okuma teknolojisine sahip olmasına rağmen CCD okuyucuların okuma derinliği (okuma mesafesi) bir-iki santimetredir. Optiklerdeki en son gelişmelerden sonra,</a:t>
            </a:r>
            <a:endParaRPr lang="en-US" dirty="0"/>
          </a:p>
          <a:p>
            <a:r>
              <a:rPr lang="tr-TR" dirty="0" smtClean="0"/>
              <a:t>CCD </a:t>
            </a:r>
            <a:r>
              <a:rPr lang="tr-TR" dirty="0"/>
              <a:t>tarayıcıları 5 cm ve bazı durumlarda üstündeki mesafelerden de tarama özelliğine sahip olmuştur. Birçok durum için CCD daha çok yakın temas okuma teknoloji sırasında yer alır.</a:t>
            </a:r>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928" y="1449838"/>
            <a:ext cx="3342300" cy="179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7165075" y="3643952"/>
            <a:ext cx="2511188" cy="369332"/>
          </a:xfrm>
          <a:prstGeom prst="rect">
            <a:avLst/>
          </a:prstGeom>
          <a:noFill/>
        </p:spPr>
        <p:txBody>
          <a:bodyPr wrap="square" rtlCol="0">
            <a:spAutoFit/>
          </a:bodyPr>
          <a:lstStyle/>
          <a:p>
            <a:r>
              <a:rPr lang="tr-TR" b="1"/>
              <a:t>CCD barkod okuyucu</a:t>
            </a:r>
            <a:endParaRPr lang="en-US" dirty="0"/>
          </a:p>
        </p:txBody>
      </p:sp>
    </p:spTree>
    <p:extLst>
      <p:ext uri="{BB962C8B-B14F-4D97-AF65-F5344CB8AC3E}">
        <p14:creationId xmlns:p14="http://schemas.microsoft.com/office/powerpoint/2010/main" val="231638803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421" y="204716"/>
            <a:ext cx="7601803" cy="6653284"/>
          </a:xfrm>
        </p:spPr>
        <p:txBody>
          <a:bodyPr>
            <a:normAutofit fontScale="92500" lnSpcReduction="10000"/>
          </a:bodyPr>
          <a:lstStyle/>
          <a:p>
            <a:r>
              <a:rPr lang="tr-TR" dirty="0"/>
              <a:t>CCD tarayıcıları, model ve üretici firmaya bağlı olarak farklı çıktı ve </a:t>
            </a:r>
            <a:r>
              <a:rPr lang="tr-TR" dirty="0" err="1"/>
              <a:t>arayüz</a:t>
            </a:r>
            <a:r>
              <a:rPr lang="tr-TR" dirty="0"/>
              <a:t> tipleriyle birlikte mevcuttur. CCD tarayıcıları bir mikro-işlemci içerir ve çıktısı her zaman deşifre edilmiş biçimdedir. Bilinen çıktılar RS232 seri çıktısı, TTL seri çıktısı veya klavye </a:t>
            </a:r>
            <a:r>
              <a:rPr lang="tr-TR" dirty="0" err="1"/>
              <a:t>wedge</a:t>
            </a:r>
            <a:r>
              <a:rPr lang="tr-TR" dirty="0"/>
              <a:t> ara yüzüdür. CCD tarayıcıları bazı durumlarda bir </a:t>
            </a:r>
            <a:r>
              <a:rPr lang="tr-TR" dirty="0" err="1"/>
              <a:t>wand</a:t>
            </a:r>
            <a:r>
              <a:rPr lang="tr-TR" dirty="0"/>
              <a:t> ile bağlantılı olan bir analog çıktıyı </a:t>
            </a:r>
            <a:r>
              <a:rPr lang="tr-TR" dirty="0" err="1"/>
              <a:t>emule</a:t>
            </a:r>
            <a:r>
              <a:rPr lang="tr-TR" dirty="0"/>
              <a:t> edebilir. Bunun amacı </a:t>
            </a:r>
            <a:r>
              <a:rPr lang="tr-TR" dirty="0" err="1"/>
              <a:t>wand</a:t>
            </a:r>
            <a:r>
              <a:rPr lang="tr-TR" dirty="0"/>
              <a:t> girişi için tasarlanmış olan mevcut bir cihaz için gereken uyumu sağlamaktır. Bu tip </a:t>
            </a:r>
            <a:r>
              <a:rPr lang="tr-TR" dirty="0" err="1"/>
              <a:t>arayüzlere</a:t>
            </a:r>
            <a:r>
              <a:rPr lang="tr-TR" dirty="0"/>
              <a:t> “</a:t>
            </a:r>
            <a:r>
              <a:rPr lang="tr-TR" dirty="0" err="1"/>
              <a:t>Wand</a:t>
            </a:r>
            <a:r>
              <a:rPr lang="tr-TR" dirty="0"/>
              <a:t> </a:t>
            </a:r>
            <a:r>
              <a:rPr lang="tr-TR" dirty="0" err="1"/>
              <a:t>Emulation</a:t>
            </a:r>
            <a:r>
              <a:rPr lang="tr-TR" dirty="0"/>
              <a:t>” denir</a:t>
            </a:r>
            <a:r>
              <a:rPr lang="tr-TR" dirty="0" smtClean="0"/>
              <a:t>.</a:t>
            </a:r>
          </a:p>
          <a:p>
            <a:r>
              <a:rPr lang="tr-TR" dirty="0"/>
              <a:t>Yakın temas ihtiyacı dışında </a:t>
            </a:r>
            <a:r>
              <a:rPr lang="tr-TR" dirty="0" err="1"/>
              <a:t>CCD'lerin</a:t>
            </a:r>
            <a:r>
              <a:rPr lang="tr-TR" dirty="0"/>
              <a:t> tek dezavantajı, tarayıcının kafa genişliği ve taranan barkodun genişliklerinin birbirleri ile aynı olması zorunluluğudur. Maksimum kafa ve okuma  genişliği  60  mm  olan  bir  CCD  tarayıcı,  70  mm  genişliğinde  olan  bir  barkodu okuyamaz. Genelde normal bir </a:t>
            </a:r>
            <a:r>
              <a:rPr lang="tr-TR" dirty="0" err="1"/>
              <a:t>CCD'nin</a:t>
            </a:r>
            <a:r>
              <a:rPr lang="tr-TR" dirty="0"/>
              <a:t> en büyük kafa genişliği 80 mm civarındadır. Bu durumda en mantıklı şey, maksimum kafa genişliğine sahip bir </a:t>
            </a:r>
            <a:r>
              <a:rPr lang="tr-TR" dirty="0" err="1"/>
              <a:t>CCD'yi</a:t>
            </a:r>
            <a:r>
              <a:rPr lang="tr-TR" dirty="0"/>
              <a:t> seçmektir, ancak CCD kafası büyüdükçe ilk defada okuyabilme yeteneği zayıflar. Daha dar kafalar çoğu kez daha yüksek ilk defada okuma yeteneğine sahiptir. Bu nedenden dolayı bir CCD okuyucu seçilirken uygun  kafa  genişliğine  dikkat  etmek  gerekir.  Daha  geniş  barkod  yüzeyleri  için  lazer okuyucular tercih edilmelidir. Diğer kısıtlama oval yüzeylerle ilgilidir. CCD tarayıcılar az oval yüzeylerde </a:t>
            </a:r>
            <a:r>
              <a:rPr lang="tr-TR" dirty="0" err="1"/>
              <a:t>wandlara</a:t>
            </a:r>
            <a:r>
              <a:rPr lang="tr-TR" dirty="0"/>
              <a:t> nazaran daha iyi sonuç vermelerine rağmen, oval yüzeylerin optik etkileri ile çalışması için tasarlanmamıştır.</a:t>
            </a:r>
            <a:endParaRPr lang="en-US" dirty="0"/>
          </a:p>
          <a:p>
            <a:r>
              <a:rPr lang="tr-TR" dirty="0" smtClean="0"/>
              <a:t>Yakın </a:t>
            </a:r>
            <a:r>
              <a:rPr lang="tr-TR" dirty="0"/>
              <a:t>temas tarayıcıları arasında CCD tarayıcıları, ücrete uygun iyi alternatiftir ve “Gelişmiş  </a:t>
            </a:r>
            <a:r>
              <a:rPr lang="tr-TR" dirty="0" err="1"/>
              <a:t>Wand</a:t>
            </a:r>
            <a:r>
              <a:rPr lang="tr-TR" dirty="0"/>
              <a:t>”  olarak  pazar  bulmaktadır.  Eğer  barkodları  yakından  taramak  problem değilse ve istenilen okuma orta hacimde ise CCD tarayıcılar popüler seçim olarak kabul edilebilir</a:t>
            </a:r>
            <a:r>
              <a:rPr lang="tr-TR" dirty="0" smtClean="0"/>
              <a:t>.</a:t>
            </a:r>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0966" y="808394"/>
            <a:ext cx="2424539" cy="305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8529851" y="4067032"/>
            <a:ext cx="2415654" cy="369332"/>
          </a:xfrm>
          <a:prstGeom prst="rect">
            <a:avLst/>
          </a:prstGeom>
          <a:noFill/>
        </p:spPr>
        <p:txBody>
          <a:bodyPr wrap="square" rtlCol="0">
            <a:spAutoFit/>
          </a:bodyPr>
          <a:lstStyle/>
          <a:p>
            <a:r>
              <a:rPr lang="tr-TR" b="1" dirty="0"/>
              <a:t>CCD barkod okuyucu</a:t>
            </a:r>
            <a:endParaRPr lang="en-US" dirty="0"/>
          </a:p>
        </p:txBody>
      </p:sp>
    </p:spTree>
    <p:extLst>
      <p:ext uri="{BB962C8B-B14F-4D97-AF65-F5344CB8AC3E}">
        <p14:creationId xmlns:p14="http://schemas.microsoft.com/office/powerpoint/2010/main" val="78838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smtClean="0"/>
              <a:t>BARKODLAMA</a:t>
            </a:r>
            <a:r>
              <a:rPr lang="tr-TR" dirty="0"/>
              <a:t/>
            </a:r>
            <a:br>
              <a:rPr lang="tr-TR" dirty="0"/>
            </a:br>
            <a:endParaRPr lang="en-US" dirty="0"/>
          </a:p>
        </p:txBody>
      </p:sp>
      <p:sp>
        <p:nvSpPr>
          <p:cNvPr id="3" name="Alt Başlık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50829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a:t>Ürünlerin barkodları mevcutsa </a:t>
            </a:r>
            <a:r>
              <a:rPr lang="tr-TR" dirty="0" err="1"/>
              <a:t>barkodlu</a:t>
            </a:r>
            <a:r>
              <a:rPr lang="tr-TR" dirty="0"/>
              <a:t> etiket oluşturularak ürünlerin üzerine yapıştırılır</a:t>
            </a:r>
            <a:r>
              <a:rPr lang="tr-TR" dirty="0" smtClean="0"/>
              <a:t>.</a:t>
            </a:r>
            <a:endParaRPr lang="en-US" dirty="0"/>
          </a:p>
          <a:p>
            <a:r>
              <a:rPr lang="tr-TR" dirty="0"/>
              <a:t>Ürünlerin barkodları mevcut değilse yapılması gereken ilk iş, </a:t>
            </a:r>
            <a:r>
              <a:rPr lang="tr-TR" dirty="0" err="1"/>
              <a:t>barkodlama</a:t>
            </a:r>
            <a:r>
              <a:rPr lang="tr-TR" dirty="0"/>
              <a:t> yöntemini seçmektir. Ürünün özelliğine göre direkt ürün üzerine, etiket üzerine ya da ürünün ambalajı üzerine barkod oluşturulabilir</a:t>
            </a:r>
            <a:r>
              <a:rPr lang="tr-TR" dirty="0" smtClean="0"/>
              <a:t>.</a:t>
            </a:r>
            <a:endParaRPr lang="en-US" dirty="0"/>
          </a:p>
          <a:p>
            <a:r>
              <a:rPr lang="tr-TR" dirty="0"/>
              <a:t>Barkodun oluşturulacağı yere karar verildikten sonra etiketin boyutlarına ve çeşidine karar verilir. Buna uygun yazdırma programı seçilir ve uygun yazıcı tespit edilir. Kullanılacak barkod çeşidi belirlenir ve etiket oluşturularak ürünlere yapıştırılır.</a:t>
            </a:r>
            <a:endParaRPr lang="en-US" dirty="0"/>
          </a:p>
        </p:txBody>
      </p:sp>
    </p:spTree>
    <p:extLst>
      <p:ext uri="{BB962C8B-B14F-4D97-AF65-F5344CB8AC3E}">
        <p14:creationId xmlns:p14="http://schemas.microsoft.com/office/powerpoint/2010/main" val="33617077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3.5.1.3. Lazer Okuyucular</a:t>
            </a:r>
            <a:r>
              <a:rPr lang="en-US" dirty="0"/>
              <a:t/>
            </a:r>
            <a:br>
              <a:rPr lang="en-US" dirty="0"/>
            </a:br>
            <a:endParaRPr lang="en-US" dirty="0"/>
          </a:p>
        </p:txBody>
      </p:sp>
      <p:sp>
        <p:nvSpPr>
          <p:cNvPr id="3" name="İçerik Yer Tutucusu 2"/>
          <p:cNvSpPr>
            <a:spLocks noGrp="1"/>
          </p:cNvSpPr>
          <p:nvPr>
            <p:ph idx="1"/>
          </p:nvPr>
        </p:nvSpPr>
        <p:spPr>
          <a:xfrm>
            <a:off x="677334" y="2160589"/>
            <a:ext cx="4768123" cy="4444927"/>
          </a:xfrm>
        </p:spPr>
        <p:txBody>
          <a:bodyPr>
            <a:normAutofit/>
          </a:bodyPr>
          <a:lstStyle/>
          <a:p>
            <a:r>
              <a:rPr lang="tr-TR" dirty="0"/>
              <a:t>Lazer tarayıcılar genelde tabanca şeklindedir ve kullanıcı tarafından bir düğmeye basılarak çalışır. Bu tarayıcılar çok ince bir lazer ışığını barkodun üzerine gönderir.</a:t>
            </a:r>
            <a:endParaRPr lang="en-US" dirty="0"/>
          </a:p>
          <a:p>
            <a:r>
              <a:rPr lang="tr-TR" dirty="0" smtClean="0"/>
              <a:t>Işığın </a:t>
            </a:r>
            <a:r>
              <a:rPr lang="tr-TR" dirty="0"/>
              <a:t>etkisi aslında bir optik yanılsamadır ve bir nokta lazer ışığının </a:t>
            </a:r>
            <a:r>
              <a:rPr lang="tr-TR" dirty="0" err="1"/>
              <a:t>sanıyede</a:t>
            </a:r>
            <a:r>
              <a:rPr lang="tr-TR" dirty="0"/>
              <a:t> 30 kez bir doğru üzerinde taranması esasına dayanır. Böylece taramanın hız ve yoğunluğu lazer noktasının bir çizgi şeklinde algılanmasına sebep olur. Bu işlemin en pratik ve yararlı etkisi, kullanıcının lazer ışığını barkod üzerine kolayca nişanlamasıdır.</a:t>
            </a:r>
            <a:endParaRPr lang="en-US" dirty="0"/>
          </a:p>
          <a:p>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673" y="2338009"/>
            <a:ext cx="3819784" cy="190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5991367" y="4490113"/>
            <a:ext cx="4217158" cy="369332"/>
          </a:xfrm>
          <a:prstGeom prst="rect">
            <a:avLst/>
          </a:prstGeom>
          <a:noFill/>
        </p:spPr>
        <p:txBody>
          <a:bodyPr wrap="square" rtlCol="0">
            <a:spAutoFit/>
          </a:bodyPr>
          <a:lstStyle/>
          <a:p>
            <a:r>
              <a:rPr lang="tr-TR" b="1" dirty="0"/>
              <a:t>Lazer tarayıcı ile barkod okutulması</a:t>
            </a:r>
            <a:endParaRPr lang="en-US" dirty="0"/>
          </a:p>
        </p:txBody>
      </p:sp>
    </p:spTree>
    <p:extLst>
      <p:ext uri="{BB962C8B-B14F-4D97-AF65-F5344CB8AC3E}">
        <p14:creationId xmlns:p14="http://schemas.microsoft.com/office/powerpoint/2010/main" val="118505880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3.5.1.3. Lazer Okuyucular</a:t>
            </a:r>
            <a:r>
              <a:rPr lang="en-US" dirty="0"/>
              <a:t/>
            </a:r>
            <a:br>
              <a:rPr lang="en-US" dirty="0"/>
            </a:br>
            <a:endParaRPr lang="en-US" dirty="0"/>
          </a:p>
        </p:txBody>
      </p:sp>
      <p:sp>
        <p:nvSpPr>
          <p:cNvPr id="3" name="İçerik Yer Tutucusu 2"/>
          <p:cNvSpPr>
            <a:spLocks noGrp="1"/>
          </p:cNvSpPr>
          <p:nvPr>
            <p:ph idx="1"/>
          </p:nvPr>
        </p:nvSpPr>
        <p:spPr/>
        <p:txBody>
          <a:bodyPr>
            <a:normAutofit lnSpcReduction="10000"/>
          </a:bodyPr>
          <a:lstStyle/>
          <a:p>
            <a:r>
              <a:rPr lang="tr-TR" dirty="0" smtClean="0"/>
              <a:t>Lazer  </a:t>
            </a:r>
            <a:r>
              <a:rPr lang="tr-TR" dirty="0"/>
              <a:t>tarayıcıların  iki  büyük  avantajı  vardır.  Birincisi;  lazer  tarayıcılar,  </a:t>
            </a:r>
            <a:r>
              <a:rPr lang="tr-TR" dirty="0" err="1"/>
              <a:t>CCD'lere</a:t>
            </a:r>
            <a:r>
              <a:rPr lang="tr-TR" dirty="0"/>
              <a:t> nazaran daha büyük okuma derinliğine sahiptir. Normal bir lazer tarayıcının barkoda olan uzaklığı yaklaşık 15-20 cm’dir. Bu mesafe barkodun boyutuna göre değişir. Bazı lazer tarayıcılarının özel uzun mesafe </a:t>
            </a:r>
            <a:r>
              <a:rPr lang="tr-TR" dirty="0" err="1"/>
              <a:t>versyonu</a:t>
            </a:r>
            <a:r>
              <a:rPr lang="tr-TR" dirty="0"/>
              <a:t> vardır. Bunlar daha uzak mesafelerden de tarama yapabilir. Ancak bu tip okuyucular her zaman daha yüksek güçlü “Klas 2” lazerler kullanır. Bu lazerler hem daha pahalıdır, hem daha yüksek güç gerektirir.</a:t>
            </a:r>
            <a:endParaRPr lang="en-US" dirty="0"/>
          </a:p>
          <a:p>
            <a:r>
              <a:rPr lang="tr-TR" dirty="0" smtClean="0"/>
              <a:t>İkinci </a:t>
            </a:r>
            <a:r>
              <a:rPr lang="tr-TR" dirty="0"/>
              <a:t>büyük avantajı hızı ve okuma hassasiyetidir. Lazer tarayıcılar barkodları çok yüksek hızlarda tarayabildikleri için okuma işlemi anında yapılır. Çifte emniyet olarak lazer okuyucu okuma yapınca aynı bilgiyi iki, üç veya daha çok kez görünceye kadar okuma işlemini sonlandırmaz ve bağlı olduğu sisteme data göndermez. Bu özellik çoğu okuyucularda fabrika çıkışında mevcuttur. Ancak okuma işlemi çok hızlı olduğu için kullanıcılar herhangi bir gecikme </a:t>
            </a:r>
            <a:r>
              <a:rPr lang="tr-TR" dirty="0" err="1"/>
              <a:t>farketmez</a:t>
            </a:r>
            <a:r>
              <a:rPr lang="tr-TR" dirty="0"/>
              <a:t>.</a:t>
            </a:r>
            <a:endParaRPr lang="en-US" dirty="0"/>
          </a:p>
          <a:p>
            <a:endParaRPr lang="en-US" dirty="0"/>
          </a:p>
        </p:txBody>
      </p:sp>
    </p:spTree>
    <p:extLst>
      <p:ext uri="{BB962C8B-B14F-4D97-AF65-F5344CB8AC3E}">
        <p14:creationId xmlns:p14="http://schemas.microsoft.com/office/powerpoint/2010/main" val="18200924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3.5.1.3. Lazer Okuyucular</a:t>
            </a:r>
            <a:r>
              <a:rPr lang="en-US" dirty="0"/>
              <a:t/>
            </a:r>
            <a:br>
              <a:rPr lang="en-US" dirty="0"/>
            </a:br>
            <a:endParaRPr lang="en-US" dirty="0"/>
          </a:p>
        </p:txBody>
      </p:sp>
      <p:sp>
        <p:nvSpPr>
          <p:cNvPr id="3" name="İçerik Yer Tutucusu 2"/>
          <p:cNvSpPr>
            <a:spLocks noGrp="1"/>
          </p:cNvSpPr>
          <p:nvPr>
            <p:ph idx="1"/>
          </p:nvPr>
        </p:nvSpPr>
        <p:spPr>
          <a:xfrm>
            <a:off x="336140" y="1786033"/>
            <a:ext cx="5668875" cy="5071967"/>
          </a:xfrm>
        </p:spPr>
        <p:txBody>
          <a:bodyPr/>
          <a:lstStyle/>
          <a:p>
            <a:r>
              <a:rPr lang="tr-TR" dirty="0"/>
              <a:t>Lazer tarayıcılarda kullanılan düşük enerji miktarı, gün ışığında kullanımlarda kısıtlamalara yol açar. Açık havada, güçlü gün ışığı tarayıcıdan yansıyan ışıktan daha fazla olursa lazer tarayıcı arka plandaki ışıktan dolayı tam fonksiyonunu kaybeder. Bundan dolayı lazer tarayıcılar açık havada kullanmak için uygun değildir. CCD ve </a:t>
            </a:r>
            <a:r>
              <a:rPr lang="tr-TR" dirty="0" err="1"/>
              <a:t>wand</a:t>
            </a:r>
            <a:r>
              <a:rPr lang="tr-TR" dirty="0"/>
              <a:t> tarayıcılar daha az oranda olmakla birlikte aynı problemle karşı karşıyadır.</a:t>
            </a:r>
            <a:endParaRPr lang="en-US" dirty="0"/>
          </a:p>
          <a:p>
            <a:r>
              <a:rPr lang="tr-TR" dirty="0"/>
              <a:t>Bir lazer tarayıcının çıkış sinyali genelde CCD tarayıcıyla aynıdır. Bunlar deşifre olmuş seri, </a:t>
            </a:r>
            <a:r>
              <a:rPr lang="tr-TR" dirty="0" err="1"/>
              <a:t>wand</a:t>
            </a:r>
            <a:r>
              <a:rPr lang="tr-TR" dirty="0"/>
              <a:t> </a:t>
            </a:r>
            <a:r>
              <a:rPr lang="tr-TR" dirty="0" err="1"/>
              <a:t>emulasyon</a:t>
            </a:r>
            <a:r>
              <a:rPr lang="tr-TR" dirty="0"/>
              <a:t> ve </a:t>
            </a:r>
            <a:r>
              <a:rPr lang="tr-TR" dirty="0" err="1"/>
              <a:t>wedge</a:t>
            </a:r>
            <a:r>
              <a:rPr lang="tr-TR" dirty="0"/>
              <a:t> çıktıdır. Bunlardan ayrı olarak bazı tarayıcılar, ham lazer sinyali üretilirler bunlar uygun bir deşifre cihazına bağlanarak kullanılabilir.</a:t>
            </a:r>
            <a:endParaRPr lang="en-US" dirty="0"/>
          </a:p>
          <a:p>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861" y="2093913"/>
            <a:ext cx="2888563" cy="222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8211509" y="4485529"/>
            <a:ext cx="1733265" cy="369332"/>
          </a:xfrm>
          <a:prstGeom prst="rect">
            <a:avLst/>
          </a:prstGeom>
          <a:noFill/>
        </p:spPr>
        <p:txBody>
          <a:bodyPr wrap="square" rtlCol="0">
            <a:spAutoFit/>
          </a:bodyPr>
          <a:lstStyle/>
          <a:p>
            <a:r>
              <a:rPr lang="tr-TR" b="1" dirty="0"/>
              <a:t>Lazer tarayıcı</a:t>
            </a:r>
            <a:endParaRPr lang="en-US" dirty="0"/>
          </a:p>
        </p:txBody>
      </p:sp>
    </p:spTree>
    <p:extLst>
      <p:ext uri="{BB962C8B-B14F-4D97-AF65-F5344CB8AC3E}">
        <p14:creationId xmlns:p14="http://schemas.microsoft.com/office/powerpoint/2010/main" val="338443251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3.5.1.4. Çok Yönlü Barkod Okuyucular</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dirty="0"/>
              <a:t>Lazer tarayıcılar tabanca şekli dışında başka şekillerde de bulunabilir. En yaygın olan tipi, sabit kafalı lazer tarayıcıdır. Modern süpermarketler bu tarayıcıları kullanır. Bunlara çok yönlü barkod okuyucular da denilmektedir.</a:t>
            </a:r>
            <a:endParaRPr lang="en-US" dirty="0"/>
          </a:p>
          <a:p>
            <a:r>
              <a:rPr lang="tr-TR" dirty="0" smtClean="0"/>
              <a:t>Çok </a:t>
            </a:r>
            <a:r>
              <a:rPr lang="tr-TR" dirty="0"/>
              <a:t>yönlü barkod okuyucularda diğerlerinden farklı olarak lazer ışığı barkod üzerine özel şekillerde gönderilmektedir. Bunlar lazer okuyucularda olduğu gibi barkod sembollerinin üzerine ince bir ışık yayarlar ve geri yansıyan ışığı çözerek okuma yapar. Ayrıca okuyucunun karşısından geçen cisim üzerine yoğunlaşıp </a:t>
            </a:r>
            <a:r>
              <a:rPr lang="tr-TR" dirty="0" smtClean="0"/>
              <a:t>her hangi </a:t>
            </a:r>
            <a:r>
              <a:rPr lang="tr-TR" dirty="0"/>
              <a:t>bir açıda bulunan barkodu okuyabilir. Bu tip okuyucularda değişik yönlerde, değişik açılarda birden fazla okuyucu çizgisi bulunmaktadır. Örneğin; çok yönlü barkod okuyucularında 20, 24, 32 veya daha fazla sayıda okuma çizgisi bulunabilmektedir</a:t>
            </a:r>
            <a:endParaRPr lang="en-US" dirty="0"/>
          </a:p>
        </p:txBody>
      </p:sp>
    </p:spTree>
    <p:extLst>
      <p:ext uri="{BB962C8B-B14F-4D97-AF65-F5344CB8AC3E}">
        <p14:creationId xmlns:p14="http://schemas.microsoft.com/office/powerpoint/2010/main" val="22352012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3.5.1.4. Çok Yönlü Barkod </a:t>
            </a:r>
            <a:r>
              <a:rPr lang="tr-TR" b="1" dirty="0" smtClean="0"/>
              <a:t>Okuyucular</a:t>
            </a:r>
            <a:endParaRPr lang="en-US" dirty="0"/>
          </a:p>
        </p:txBody>
      </p:sp>
      <p:sp>
        <p:nvSpPr>
          <p:cNvPr id="3" name="İçerik Yer Tutucusu 2"/>
          <p:cNvSpPr>
            <a:spLocks noGrp="1"/>
          </p:cNvSpPr>
          <p:nvPr>
            <p:ph idx="1"/>
          </p:nvPr>
        </p:nvSpPr>
        <p:spPr>
          <a:xfrm>
            <a:off x="677334" y="1556544"/>
            <a:ext cx="8596668" cy="3880773"/>
          </a:xfrm>
        </p:spPr>
        <p:txBody>
          <a:bodyPr/>
          <a:lstStyle/>
          <a:p>
            <a:r>
              <a:rPr lang="tr-TR" dirty="0"/>
              <a:t>Aynı yaklaşım endüstri alanında kullanılan sabit tarayıcılar için de geçerlidir. Örneğin; bir  üretim hattında  hareket  hâlinde  bulunan  ürünlerin  üzerindeki  barkodları  okumak  için kullanılabilir.  Bu  tarz  okuyucular  yoğun  olan  işletmelerin  ihtiyaçlarını  karşılayabilecek barkod çözümlerinde tercih edilebilir.</a:t>
            </a:r>
            <a:endParaRPr lang="en-US" dirty="0"/>
          </a:p>
          <a:p>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491" y="2811317"/>
            <a:ext cx="1539023" cy="26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127718" y="5437317"/>
            <a:ext cx="3014568" cy="369332"/>
          </a:xfrm>
          <a:prstGeom prst="rect">
            <a:avLst/>
          </a:prstGeom>
          <a:noFill/>
        </p:spPr>
        <p:txBody>
          <a:bodyPr wrap="square" rtlCol="0">
            <a:spAutoFit/>
          </a:bodyPr>
          <a:lstStyle/>
          <a:p>
            <a:r>
              <a:rPr lang="tr-TR" b="1" dirty="0"/>
              <a:t>Çok yönlü barkod okuyucu</a:t>
            </a:r>
            <a:endParaRPr lang="en-US" dirty="0"/>
          </a:p>
        </p:txBody>
      </p:sp>
    </p:spTree>
    <p:extLst>
      <p:ext uri="{BB962C8B-B14F-4D97-AF65-F5344CB8AC3E}">
        <p14:creationId xmlns:p14="http://schemas.microsoft.com/office/powerpoint/2010/main" val="284174487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6391" y="295702"/>
            <a:ext cx="8596668" cy="1320800"/>
          </a:xfrm>
        </p:spPr>
        <p:txBody>
          <a:bodyPr/>
          <a:lstStyle/>
          <a:p>
            <a:r>
              <a:rPr lang="tr-TR" b="1" dirty="0"/>
              <a:t>3.5.1.5. Kablosuz Barkod </a:t>
            </a:r>
            <a:r>
              <a:rPr lang="tr-TR" b="1" dirty="0" smtClean="0"/>
              <a:t>Okuyucular</a:t>
            </a:r>
            <a:endParaRPr lang="en-US" dirty="0"/>
          </a:p>
        </p:txBody>
      </p:sp>
      <p:sp>
        <p:nvSpPr>
          <p:cNvPr id="3" name="İçerik Yer Tutucusu 2"/>
          <p:cNvSpPr>
            <a:spLocks noGrp="1"/>
          </p:cNvSpPr>
          <p:nvPr>
            <p:ph idx="1"/>
          </p:nvPr>
        </p:nvSpPr>
        <p:spPr>
          <a:xfrm>
            <a:off x="436728" y="1296537"/>
            <a:ext cx="6728347" cy="5561463"/>
          </a:xfrm>
        </p:spPr>
        <p:txBody>
          <a:bodyPr>
            <a:normAutofit lnSpcReduction="10000"/>
          </a:bodyPr>
          <a:lstStyle/>
          <a:p>
            <a:r>
              <a:rPr lang="tr-TR" dirty="0" smtClean="0"/>
              <a:t>Lazer </a:t>
            </a:r>
            <a:r>
              <a:rPr lang="tr-TR" dirty="0"/>
              <a:t>ve CCD okuyucuların ayrıca kablosuz olanları da bulunmaktadır. Bu okuyucular genelde yine bilgisayara kablolu okuyucular gibi klavye, seri, USB bağlantılıdır. Bu </a:t>
            </a:r>
            <a:r>
              <a:rPr lang="tr-TR" dirty="0" smtClean="0"/>
              <a:t>okuyucuların alıcıları bilgisayara   bağlıdır. Okuyucunun   </a:t>
            </a:r>
            <a:r>
              <a:rPr lang="tr-TR" dirty="0" err="1" smtClean="0"/>
              <a:t>kandisi</a:t>
            </a:r>
            <a:r>
              <a:rPr lang="tr-TR" dirty="0"/>
              <a:t> </a:t>
            </a:r>
            <a:r>
              <a:rPr lang="tr-TR" dirty="0" smtClean="0"/>
              <a:t>ise kablosuzdur. Bu </a:t>
            </a:r>
            <a:r>
              <a:rPr lang="tr-TR" dirty="0"/>
              <a:t>okuyucular genelde </a:t>
            </a:r>
            <a:r>
              <a:rPr lang="tr-TR" dirty="0" err="1"/>
              <a:t>bluetooth</a:t>
            </a:r>
            <a:r>
              <a:rPr lang="tr-TR" dirty="0"/>
              <a:t> ve radyo frekanslı okuyuculardır. Fakat bu okuyucuların da belirli haberleşme mesafeleri bulunmaktadır.</a:t>
            </a:r>
            <a:endParaRPr lang="en-US" dirty="0"/>
          </a:p>
          <a:p>
            <a:r>
              <a:rPr lang="tr-TR" dirty="0"/>
              <a:t>Bu okuyucu ile okutulan bilgi on-</a:t>
            </a:r>
            <a:r>
              <a:rPr lang="tr-TR" dirty="0" err="1"/>
              <a:t>line</a:t>
            </a:r>
            <a:r>
              <a:rPr lang="tr-TR" dirty="0"/>
              <a:t> (eş zamanlı iletişim) olarak alıcısına ve buradan da bilgisayara gönderilebilir. Bu tarz okuyucular genelde okuduğu barkodu on-</a:t>
            </a:r>
            <a:r>
              <a:rPr lang="tr-TR" dirty="0" err="1"/>
              <a:t>line</a:t>
            </a:r>
            <a:r>
              <a:rPr lang="tr-TR" dirty="0"/>
              <a:t> olarak bağlı olduğu sisteme gönderme özelliğine sahip olmalarına rağmen teknolojinin gelişmesiyle birlikte sınırlı sayıda da olsa okuduğu barkod değerlerini hafızasında saklayabilen barkod okuyucular da vardır. Hafızalı olan bu barkod okuyucuların avantajı iletişim mesafesinin uygun olmadığı durumlarda okutulan barkodun hafızaya alınarak iletişim mesafesine girildiğinde hafızadaki barkod değerlerinin bağlı sisteme </a:t>
            </a:r>
            <a:r>
              <a:rPr lang="tr-TR" dirty="0" smtClean="0"/>
              <a:t>aktarılmasını </a:t>
            </a:r>
            <a:r>
              <a:rPr lang="tr-TR" dirty="0"/>
              <a:t>sağlamaktadır. </a:t>
            </a:r>
            <a:r>
              <a:rPr lang="tr-TR" dirty="0" smtClean="0"/>
              <a:t>Bu</a:t>
            </a:r>
            <a:r>
              <a:rPr lang="tr-TR" dirty="0"/>
              <a:t> </a:t>
            </a:r>
            <a:r>
              <a:rPr lang="tr-TR" dirty="0" smtClean="0"/>
              <a:t>tarz </a:t>
            </a:r>
            <a:r>
              <a:rPr lang="tr-TR" dirty="0"/>
              <a:t>barkod okuyucular genelde okutulacak barkodlar ile aktarılacak sistemin farklı yerlerde olması durumunda tercih edilebilen barkod </a:t>
            </a:r>
            <a:r>
              <a:rPr lang="tr-TR" dirty="0" smtClean="0"/>
              <a:t>okuyuculardır.</a:t>
            </a:r>
            <a:endParaRPr 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7034" y="1724380"/>
            <a:ext cx="2967423" cy="25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8017034" y="4531057"/>
            <a:ext cx="3119539" cy="369332"/>
          </a:xfrm>
          <a:prstGeom prst="rect">
            <a:avLst/>
          </a:prstGeom>
          <a:noFill/>
        </p:spPr>
        <p:txBody>
          <a:bodyPr wrap="square" rtlCol="0">
            <a:spAutoFit/>
          </a:bodyPr>
          <a:lstStyle/>
          <a:p>
            <a:r>
              <a:rPr lang="tr-TR" b="1" dirty="0"/>
              <a:t>Kablosuz barkod okuyucu</a:t>
            </a:r>
            <a:endParaRPr lang="en-US" dirty="0"/>
          </a:p>
        </p:txBody>
      </p:sp>
    </p:spTree>
    <p:extLst>
      <p:ext uri="{BB962C8B-B14F-4D97-AF65-F5344CB8AC3E}">
        <p14:creationId xmlns:p14="http://schemas.microsoft.com/office/powerpoint/2010/main" val="319428725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3.5.1.6. El Terminalleri</a:t>
            </a:r>
            <a:r>
              <a:rPr lang="en-US" dirty="0"/>
              <a:t/>
            </a:r>
            <a:br>
              <a:rPr lang="en-US" dirty="0"/>
            </a:br>
            <a:endParaRPr lang="en-US" dirty="0"/>
          </a:p>
        </p:txBody>
      </p:sp>
      <p:sp>
        <p:nvSpPr>
          <p:cNvPr id="3" name="İçerik Yer Tutucusu 2"/>
          <p:cNvSpPr>
            <a:spLocks noGrp="1"/>
          </p:cNvSpPr>
          <p:nvPr>
            <p:ph idx="1"/>
          </p:nvPr>
        </p:nvSpPr>
        <p:spPr>
          <a:xfrm>
            <a:off x="677334" y="1409962"/>
            <a:ext cx="8596668" cy="3880773"/>
          </a:xfrm>
        </p:spPr>
        <p:txBody>
          <a:bodyPr/>
          <a:lstStyle/>
          <a:p>
            <a:r>
              <a:rPr lang="tr-TR" dirty="0"/>
              <a:t>Bu tarz cihazlar kablosuz olması dolayısıyla taşınabilir cihazlardır. Belirli bir hafızaya sahip olan, programlanabilen, istenildiğinde okuduğu barkod değerlerini bir ara kablo ve program ile bağlı olduğu sisteme aktaran ve genelde </a:t>
            </a:r>
            <a:r>
              <a:rPr lang="tr-TR" dirty="0" err="1"/>
              <a:t>off-line</a:t>
            </a:r>
            <a:r>
              <a:rPr lang="tr-TR" dirty="0"/>
              <a:t> (eş zamanlı olmayan iletişim) çalışan cihazlardır. Teknolojinin gelişmesinin barkod okuyuculara olan yansımasının sonucu bu tarz cihazların çalışmasının on-</a:t>
            </a:r>
            <a:r>
              <a:rPr lang="tr-TR" dirty="0" err="1"/>
              <a:t>line</a:t>
            </a:r>
            <a:r>
              <a:rPr lang="tr-TR" dirty="0"/>
              <a:t>   (eş zamanlı iletişim)   çalışan modelleri de bulunmaktadır. Hafızalarında kapasitelerine bağlı olarak 200.000 - 250.000 arasında barkod bilgisini taşıma özelliğine sahiptir.</a:t>
            </a:r>
            <a:endParaRPr lang="en-US" dirty="0"/>
          </a:p>
          <a:p>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513" y="3786780"/>
            <a:ext cx="2520072" cy="202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3591742" y="5906431"/>
            <a:ext cx="3889613" cy="369332"/>
          </a:xfrm>
          <a:prstGeom prst="rect">
            <a:avLst/>
          </a:prstGeom>
          <a:noFill/>
        </p:spPr>
        <p:txBody>
          <a:bodyPr wrap="square" rtlCol="0">
            <a:spAutoFit/>
          </a:bodyPr>
          <a:lstStyle/>
          <a:p>
            <a:r>
              <a:rPr lang="tr-TR" b="1" dirty="0"/>
              <a:t>El terminali ile barkod okutulması</a:t>
            </a:r>
            <a:endParaRPr lang="en-US" dirty="0"/>
          </a:p>
        </p:txBody>
      </p:sp>
    </p:spTree>
    <p:extLst>
      <p:ext uri="{BB962C8B-B14F-4D97-AF65-F5344CB8AC3E}">
        <p14:creationId xmlns:p14="http://schemas.microsoft.com/office/powerpoint/2010/main" val="301110603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3.5.1.6. El </a:t>
            </a:r>
            <a:r>
              <a:rPr lang="tr-TR" b="1" dirty="0" smtClean="0"/>
              <a:t>Terminalleri</a:t>
            </a:r>
            <a:endParaRPr lang="en-US" dirty="0"/>
          </a:p>
        </p:txBody>
      </p:sp>
      <p:sp>
        <p:nvSpPr>
          <p:cNvPr id="3" name="İçerik Yer Tutucusu 2"/>
          <p:cNvSpPr>
            <a:spLocks noGrp="1"/>
          </p:cNvSpPr>
          <p:nvPr>
            <p:ph idx="1"/>
          </p:nvPr>
        </p:nvSpPr>
        <p:spPr>
          <a:xfrm>
            <a:off x="677334" y="1479090"/>
            <a:ext cx="8596668" cy="3880773"/>
          </a:xfrm>
        </p:spPr>
        <p:txBody>
          <a:bodyPr/>
          <a:lstStyle/>
          <a:p>
            <a:r>
              <a:rPr lang="tr-TR" dirty="0"/>
              <a:t>El terminali ile oluşturulacak barkod çözümlerinde en profesyonel çözümler için yeni nesil, Windows tabanlı çalışabilen, isteğe bağlı olarak on-</a:t>
            </a:r>
            <a:r>
              <a:rPr lang="tr-TR" dirty="0" err="1"/>
              <a:t>line</a:t>
            </a:r>
            <a:r>
              <a:rPr lang="tr-TR" dirty="0"/>
              <a:t> (eş zamanlı iletişim) veya </a:t>
            </a:r>
            <a:r>
              <a:rPr lang="tr-TR" dirty="0" err="1"/>
              <a:t>off</a:t>
            </a:r>
            <a:r>
              <a:rPr lang="tr-TR" dirty="0"/>
              <a:t>- </a:t>
            </a:r>
            <a:r>
              <a:rPr lang="tr-TR" dirty="0" err="1"/>
              <a:t>line</a:t>
            </a:r>
            <a:r>
              <a:rPr lang="tr-TR" dirty="0"/>
              <a:t> (eş zamanlı olmayan iletişim) çalışabilen taşınabilir el terminalleri kullanılabilir. Bu tarz el terminalleri maliyet olarak diğer el terminallerine göre yüksek olmasına rağmen özellik olarak diğer tüm el terminallerinin yapabildiği işlemleri de yapabilen istenildiğinde üzerine yüklü uygun program ile normal bir bilgisayarın görevini görebilmektedir.</a:t>
            </a:r>
            <a:endParaRPr lang="en-US" dirty="0"/>
          </a:p>
          <a:p>
            <a:endParaRPr lang="en-US"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0083" y="3664247"/>
            <a:ext cx="2245234" cy="224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060061" y="6116134"/>
            <a:ext cx="1965278" cy="646331"/>
          </a:xfrm>
          <a:prstGeom prst="rect">
            <a:avLst/>
          </a:prstGeom>
          <a:noFill/>
        </p:spPr>
        <p:txBody>
          <a:bodyPr wrap="square" rtlCol="0">
            <a:spAutoFit/>
          </a:bodyPr>
          <a:lstStyle/>
          <a:p>
            <a:r>
              <a:rPr lang="tr-TR" b="1" dirty="0" smtClean="0"/>
              <a:t>El </a:t>
            </a:r>
            <a:r>
              <a:rPr lang="tr-TR" b="1" dirty="0"/>
              <a:t>terminalleri</a:t>
            </a:r>
            <a:endParaRPr lang="en-US" dirty="0"/>
          </a:p>
          <a:p>
            <a:endParaRPr lang="en-US" dirty="0"/>
          </a:p>
        </p:txBody>
      </p:sp>
    </p:spTree>
    <p:extLst>
      <p:ext uri="{BB962C8B-B14F-4D97-AF65-F5344CB8AC3E}">
        <p14:creationId xmlns:p14="http://schemas.microsoft.com/office/powerpoint/2010/main" val="387923189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668741"/>
            <a:ext cx="8596668" cy="5372622"/>
          </a:xfrm>
        </p:spPr>
        <p:txBody>
          <a:bodyPr>
            <a:normAutofit fontScale="92500"/>
          </a:bodyPr>
          <a:lstStyle/>
          <a:p>
            <a:r>
              <a:rPr lang="tr-TR" dirty="0"/>
              <a:t>Bu tarz el terminalleri kablosuz (</a:t>
            </a:r>
            <a:r>
              <a:rPr lang="tr-TR" dirty="0" err="1"/>
              <a:t>wireless</a:t>
            </a:r>
            <a:r>
              <a:rPr lang="tr-TR" dirty="0"/>
              <a:t>) özelliğiyle normal bir bilgisayarın bilgisayar ağına bağlanması gibi ağa bağlanabilmekte dolayısıyla hızlı bir şekilde veri işleme özelliğine sahiptir. Bu tür taşınabilir el terminalleri lojistik, dağıtım, perakende, sahada satış, üretim, depo işlemlerinde (sayım depo giriş-çıkış), sipariş alma işlemlerinde ve birçok endüstriyel ortamda rahatlıkla kullanılabilmektedir.</a:t>
            </a:r>
            <a:endParaRPr lang="en-US" dirty="0"/>
          </a:p>
          <a:p>
            <a:r>
              <a:rPr lang="tr-TR" dirty="0" smtClean="0"/>
              <a:t>Barkod </a:t>
            </a:r>
            <a:r>
              <a:rPr lang="tr-TR" dirty="0"/>
              <a:t>tarayıcılar için çözünürlük de çok önemlidir. Çözünürlük, bir tarayıcının </a:t>
            </a:r>
            <a:r>
              <a:rPr lang="tr-TR" dirty="0" smtClean="0"/>
              <a:t>farklı</a:t>
            </a:r>
            <a:r>
              <a:rPr lang="tr-TR" dirty="0"/>
              <a:t> </a:t>
            </a:r>
            <a:r>
              <a:rPr lang="tr-TR" dirty="0" smtClean="0"/>
              <a:t>boyuttaki   </a:t>
            </a:r>
            <a:r>
              <a:rPr lang="tr-TR" dirty="0"/>
              <a:t>barkod   elemanlarını   görme   kabiliyetine   denir.   Eğer   çok   küçük   </a:t>
            </a:r>
            <a:r>
              <a:rPr lang="tr-TR" dirty="0" smtClean="0"/>
              <a:t>barkodlar</a:t>
            </a:r>
            <a:r>
              <a:rPr lang="tr-TR" dirty="0"/>
              <a:t> </a:t>
            </a:r>
            <a:r>
              <a:rPr lang="tr-TR" dirty="0" smtClean="0"/>
              <a:t>kullanılıyorsa </a:t>
            </a:r>
            <a:r>
              <a:rPr lang="tr-TR" dirty="0"/>
              <a:t>yani en küçük çizgisi çok ince ise bu durumda çok küçük çizgileri görebilecek yüksek çözünürlüklü bir okuyucu kullanılması gerekir.</a:t>
            </a:r>
            <a:endParaRPr lang="en-US" dirty="0"/>
          </a:p>
          <a:p>
            <a:r>
              <a:rPr lang="tr-TR" dirty="0" smtClean="0"/>
              <a:t>Büyük </a:t>
            </a:r>
            <a:r>
              <a:rPr lang="tr-TR" dirty="0"/>
              <a:t>barkodlar da yüksek çözünürlüklü bir okuyucu ile </a:t>
            </a:r>
            <a:r>
              <a:rPr lang="tr-TR" dirty="0" err="1"/>
              <a:t>okunabililir</a:t>
            </a:r>
            <a:r>
              <a:rPr lang="tr-TR" dirty="0"/>
              <a:t>, ancak barkod boyutu büyüdükçe yüksek çözünürlüklü okuyucular ile okumada bazı şüpheler olabilir. Bu yüzden büyük veya basma kalitesi düşük barkodlar, genelde düşük çözünürlüklü bir okuyucu ile okunur.</a:t>
            </a:r>
            <a:endParaRPr lang="en-US" dirty="0"/>
          </a:p>
          <a:p>
            <a:r>
              <a:rPr lang="tr-TR" dirty="0" smtClean="0"/>
              <a:t>Günlük </a:t>
            </a:r>
            <a:r>
              <a:rPr lang="tr-TR" dirty="0"/>
              <a:t>uygulamaların birçoğunda orta çözünürlüklü tarayıcılar, düşük veya yüksek çözünürlüğe göre en iyi sonucu verir. Kullanıcı çok küçük veya çok büyük barkodlarla çalışmak zorunda ise çözünürlüğü </a:t>
            </a:r>
            <a:r>
              <a:rPr lang="tr-TR" dirty="0" err="1"/>
              <a:t>gözönünde</a:t>
            </a:r>
            <a:r>
              <a:rPr lang="tr-TR" dirty="0"/>
              <a:t> bulundurmalıdır.</a:t>
            </a:r>
            <a:endParaRPr lang="en-US" dirty="0"/>
          </a:p>
          <a:p>
            <a:r>
              <a:rPr lang="tr-TR" dirty="0" smtClean="0"/>
              <a:t>Çözünürlük </a:t>
            </a:r>
            <a:r>
              <a:rPr lang="tr-TR" dirty="0"/>
              <a:t>genellikle bir okuyucunun okuyabileceği en küçük genişlik olarak ifade edilir. Orta çözünürlük 0.15 ile 0.19 </a:t>
            </a:r>
            <a:r>
              <a:rPr lang="tr-TR" dirty="0" err="1"/>
              <a:t>mm’lik</a:t>
            </a:r>
            <a:r>
              <a:rPr lang="tr-TR" dirty="0"/>
              <a:t> genişliklere karşılık gelir.</a:t>
            </a:r>
            <a:endParaRPr lang="en-US" dirty="0"/>
          </a:p>
          <a:p>
            <a:endParaRPr lang="en-US" dirty="0"/>
          </a:p>
        </p:txBody>
      </p:sp>
    </p:spTree>
    <p:extLst>
      <p:ext uri="{BB962C8B-B14F-4D97-AF65-F5344CB8AC3E}">
        <p14:creationId xmlns:p14="http://schemas.microsoft.com/office/powerpoint/2010/main" val="299173045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3.6. Barkodun Ürün Paketi Üzerindeki Yerleşimi</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Barkodun  ürün  paketi  üzerindeki  yeri,  barkodun  okunmasını  kolaylaştırmalıdır. Örneğin,  hızlı  ve  doğru  çalışmak  zorunda  olan  kasiyerlerin  paket  üzerindeki  barkodu bulmakla zaman yitirmemesi gerekir. Bu nedenle, barkodun okunaklı olmasının yanı sıra paket üzerinde kolayca bulunabilir olması da önemlidir. EAN-UCC sistemi, şekli ve boyutları birbirine benzeyen ürün paketlerin üzerindeki barkodların da benzer konumda olmalarını önermektedir.</a:t>
            </a:r>
            <a:endParaRPr lang="en-US" dirty="0"/>
          </a:p>
          <a:p>
            <a:endParaRPr lang="en-US" dirty="0"/>
          </a:p>
        </p:txBody>
      </p:sp>
    </p:spTree>
    <p:extLst>
      <p:ext uri="{BB962C8B-B14F-4D97-AF65-F5344CB8AC3E}">
        <p14:creationId xmlns:p14="http://schemas.microsoft.com/office/powerpoint/2010/main" val="1716116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39144"/>
            <a:ext cx="8596668" cy="1320800"/>
          </a:xfrm>
        </p:spPr>
        <p:txBody>
          <a:bodyPr/>
          <a:lstStyle/>
          <a:p>
            <a:r>
              <a:rPr lang="tr-TR" b="1" dirty="0"/>
              <a:t>Ürünlerin takibi aşaması</a:t>
            </a:r>
            <a:r>
              <a:rPr lang="en-US" dirty="0"/>
              <a:t/>
            </a:r>
            <a:br>
              <a:rPr lang="en-US" dirty="0"/>
            </a:br>
            <a:endParaRPr lang="en-US" dirty="0"/>
          </a:p>
        </p:txBody>
      </p:sp>
      <p:sp>
        <p:nvSpPr>
          <p:cNvPr id="3" name="İçerik Yer Tutucusu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219" y="1218484"/>
            <a:ext cx="5663529" cy="543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36140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582304"/>
            <a:ext cx="7956645" cy="905301"/>
          </a:xfrm>
        </p:spPr>
        <p:txBody>
          <a:bodyPr>
            <a:normAutofit/>
          </a:bodyPr>
          <a:lstStyle/>
          <a:p>
            <a:r>
              <a:rPr lang="tr-TR" b="1" dirty="0"/>
              <a:t>3.6.1. Genel Kurallar</a:t>
            </a:r>
            <a:endParaRPr lang="en-US" dirty="0"/>
          </a:p>
        </p:txBody>
      </p:sp>
      <p:sp>
        <p:nvSpPr>
          <p:cNvPr id="3" name="İçerik Yer Tutucusu 2"/>
          <p:cNvSpPr>
            <a:spLocks noGrp="1"/>
          </p:cNvSpPr>
          <p:nvPr>
            <p:ph idx="1"/>
          </p:nvPr>
        </p:nvSpPr>
        <p:spPr>
          <a:xfrm>
            <a:off x="677334" y="1487605"/>
            <a:ext cx="8596668" cy="4553757"/>
          </a:xfrm>
        </p:spPr>
        <p:txBody>
          <a:bodyPr>
            <a:normAutofit lnSpcReduction="10000"/>
          </a:bodyPr>
          <a:lstStyle/>
          <a:p>
            <a:r>
              <a:rPr lang="tr-TR" dirty="0"/>
              <a:t>Barkodun ürün paketi üzerine yerleştirilmesinde aşağıdaki kurallar uygulanmalıdır:</a:t>
            </a:r>
            <a:endParaRPr lang="en-US" dirty="0"/>
          </a:p>
          <a:p>
            <a:r>
              <a:rPr lang="tr-TR" dirty="0" smtClean="0"/>
              <a:t>Barkod</a:t>
            </a:r>
            <a:r>
              <a:rPr lang="tr-TR" dirty="0"/>
              <a:t>, ürünün tabanına (paket dik durduğunda alt kısmına) yakın yerde olmalı.</a:t>
            </a:r>
            <a:endParaRPr lang="en-US" dirty="0"/>
          </a:p>
          <a:p>
            <a:r>
              <a:rPr lang="tr-TR" dirty="0" smtClean="0"/>
              <a:t>Barkod</a:t>
            </a:r>
            <a:r>
              <a:rPr lang="tr-TR" dirty="0"/>
              <a:t>, ürün paketinin arka yüzünde olmalı.</a:t>
            </a:r>
            <a:endParaRPr lang="en-US" dirty="0"/>
          </a:p>
          <a:p>
            <a:r>
              <a:rPr lang="tr-TR" dirty="0" smtClean="0"/>
              <a:t>Barkodun </a:t>
            </a:r>
            <a:r>
              <a:rPr lang="tr-TR" dirty="0"/>
              <a:t>sol ve sağ tarafında en az 5 milimetrelik (yarım santimetre) boş alan kalmalı    (barkod,    paketin    köşelerine    dayanmamalı,    ambalaj    </a:t>
            </a:r>
            <a:r>
              <a:rPr lang="tr-TR" dirty="0" smtClean="0"/>
              <a:t>üzerindeki</a:t>
            </a:r>
            <a:r>
              <a:rPr lang="tr-TR" dirty="0"/>
              <a:t> </a:t>
            </a:r>
            <a:r>
              <a:rPr lang="tr-TR" dirty="0" smtClean="0"/>
              <a:t>resim/desen/grafik </a:t>
            </a:r>
            <a:r>
              <a:rPr lang="tr-TR" dirty="0"/>
              <a:t>ile </a:t>
            </a:r>
            <a:r>
              <a:rPr lang="tr-TR" dirty="0" err="1"/>
              <a:t>içiçe</a:t>
            </a:r>
            <a:r>
              <a:rPr lang="tr-TR" dirty="0"/>
              <a:t> geçmemeli).</a:t>
            </a:r>
            <a:endParaRPr lang="en-US" dirty="0"/>
          </a:p>
          <a:p>
            <a:r>
              <a:rPr lang="tr-TR" dirty="0" smtClean="0"/>
              <a:t>Barkod</a:t>
            </a:r>
            <a:r>
              <a:rPr lang="tr-TR" dirty="0"/>
              <a:t>, düz (engebesiz) yüzey üzerinde olmalı.</a:t>
            </a:r>
            <a:endParaRPr lang="en-US" dirty="0"/>
          </a:p>
          <a:p>
            <a:r>
              <a:rPr lang="tr-TR" dirty="0" smtClean="0"/>
              <a:t>Barkod</a:t>
            </a:r>
            <a:r>
              <a:rPr lang="tr-TR" dirty="0"/>
              <a:t>, paketin kenarlarının birleşim/bağlantı yerinde olmamalı.</a:t>
            </a:r>
            <a:endParaRPr lang="en-US" dirty="0"/>
          </a:p>
          <a:p>
            <a:r>
              <a:rPr lang="tr-TR" dirty="0" smtClean="0"/>
              <a:t>Barkod</a:t>
            </a:r>
            <a:r>
              <a:rPr lang="tr-TR" dirty="0"/>
              <a:t>, paketin buruşabilecek yerinde olmamalı, buruşmamalı ve kıvrılmamalı.</a:t>
            </a:r>
            <a:endParaRPr lang="en-US" dirty="0"/>
          </a:p>
          <a:p>
            <a:r>
              <a:rPr lang="tr-TR" dirty="0" smtClean="0"/>
              <a:t>Paketin </a:t>
            </a:r>
            <a:r>
              <a:rPr lang="tr-TR" dirty="0"/>
              <a:t>dar ve geniş yüzeyleri varsa barkod, geniş yüzün sol kenarından başlayan ilk 15 cm içinde bulunsun.</a:t>
            </a:r>
            <a:endParaRPr lang="en-US" dirty="0"/>
          </a:p>
          <a:p>
            <a:endParaRPr lang="en-US" dirty="0"/>
          </a:p>
        </p:txBody>
      </p:sp>
    </p:spTree>
    <p:extLst>
      <p:ext uri="{BB962C8B-B14F-4D97-AF65-F5344CB8AC3E}">
        <p14:creationId xmlns:p14="http://schemas.microsoft.com/office/powerpoint/2010/main" val="379480899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3.6.2. Yumuşak (Buruşabilen) Paketler</a:t>
            </a:r>
            <a:endParaRPr lang="en-US" dirty="0"/>
          </a:p>
        </p:txBody>
      </p:sp>
      <p:sp>
        <p:nvSpPr>
          <p:cNvPr id="3" name="İçerik Yer Tutucusu 2"/>
          <p:cNvSpPr>
            <a:spLocks noGrp="1"/>
          </p:cNvSpPr>
          <p:nvPr>
            <p:ph idx="1"/>
          </p:nvPr>
        </p:nvSpPr>
        <p:spPr>
          <a:xfrm>
            <a:off x="677334" y="1833043"/>
            <a:ext cx="8596668" cy="3880773"/>
          </a:xfrm>
        </p:spPr>
        <p:txBody>
          <a:bodyPr/>
          <a:lstStyle/>
          <a:p>
            <a:r>
              <a:rPr lang="tr-TR" dirty="0"/>
              <a:t>Torba üzerinde, şekli sabit olmayan ve buruşabilen ürün paketlerinde barkod olabildiğince düzgün olan zemin üzerinde yer almalıdır. Seçilen yer, paketin içeriği boşaltıldıktan sonra bile en az yıpranan yer olmalıdır.</a:t>
            </a:r>
            <a:endParaRPr lang="en-US" dirty="0"/>
          </a:p>
          <a:p>
            <a:pPr marL="0" indent="0">
              <a:buNone/>
            </a:pPr>
            <a:endParaRPr lang="en-U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055" y="2826296"/>
            <a:ext cx="5159693" cy="242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2089166" y="5408770"/>
            <a:ext cx="5773003" cy="923330"/>
          </a:xfrm>
          <a:prstGeom prst="rect">
            <a:avLst/>
          </a:prstGeom>
          <a:noFill/>
        </p:spPr>
        <p:txBody>
          <a:bodyPr wrap="square" rtlCol="0">
            <a:spAutoFit/>
          </a:bodyPr>
          <a:lstStyle/>
          <a:p>
            <a:pPr algn="ctr"/>
            <a:r>
              <a:rPr lang="tr-TR" b="1" dirty="0"/>
              <a:t>Yumuşak paketler üzerine barkod yerleştirilmesi</a:t>
            </a:r>
            <a:endParaRPr lang="en-US" dirty="0"/>
          </a:p>
          <a:p>
            <a:r>
              <a:rPr lang="tr-TR" dirty="0"/>
              <a:t> </a:t>
            </a:r>
            <a:endParaRPr lang="en-US" dirty="0"/>
          </a:p>
          <a:p>
            <a:endParaRPr lang="en-US" dirty="0"/>
          </a:p>
        </p:txBody>
      </p:sp>
    </p:spTree>
    <p:extLst>
      <p:ext uri="{BB962C8B-B14F-4D97-AF65-F5344CB8AC3E}">
        <p14:creationId xmlns:p14="http://schemas.microsoft.com/office/powerpoint/2010/main" val="16685256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3.6.3. Silindir Kaplar</a:t>
            </a:r>
            <a:endParaRPr lang="en-US" dirty="0"/>
          </a:p>
        </p:txBody>
      </p:sp>
      <p:sp>
        <p:nvSpPr>
          <p:cNvPr id="3" name="İçerik Yer Tutucusu 2"/>
          <p:cNvSpPr>
            <a:spLocks noGrp="1"/>
          </p:cNvSpPr>
          <p:nvPr>
            <p:ph idx="1"/>
          </p:nvPr>
        </p:nvSpPr>
        <p:spPr>
          <a:xfrm>
            <a:off x="677334" y="1450905"/>
            <a:ext cx="8596668" cy="3880773"/>
          </a:xfrm>
        </p:spPr>
        <p:txBody>
          <a:bodyPr/>
          <a:lstStyle/>
          <a:p>
            <a:r>
              <a:rPr lang="tr-TR" dirty="0"/>
              <a:t>Silindir kaplar üzerindeki barkodlar her zaman kabın tabanına dik (90 derecelik açıda) ve aşağıdan yukarıya/yukarıdan aşağıya bakıldığı durumda “merdiven” (</a:t>
            </a:r>
            <a:r>
              <a:rPr lang="tr-TR" dirty="0" err="1"/>
              <a:t>ladder</a:t>
            </a:r>
            <a:r>
              <a:rPr lang="tr-TR" dirty="0"/>
              <a:t> </a:t>
            </a:r>
            <a:r>
              <a:rPr lang="tr-TR" dirty="0" err="1"/>
              <a:t>orientation</a:t>
            </a:r>
            <a:r>
              <a:rPr lang="tr-TR" dirty="0"/>
              <a:t>) gibi gözükecek biçimde olmalıdır.</a:t>
            </a:r>
            <a:endParaRPr lang="en-US" dirty="0"/>
          </a:p>
          <a:p>
            <a:r>
              <a:rPr lang="tr-TR" dirty="0"/>
              <a:t>Silindir  kaplarda,  kap  dik  durduğunda  soldan  sağa/sağdan  sola  bakıldığında  “çit” (</a:t>
            </a:r>
            <a:r>
              <a:rPr lang="tr-TR" dirty="0" err="1"/>
              <a:t>picket</a:t>
            </a:r>
            <a:r>
              <a:rPr lang="tr-TR" dirty="0"/>
              <a:t> fence </a:t>
            </a:r>
            <a:r>
              <a:rPr lang="tr-TR" dirty="0" err="1"/>
              <a:t>orientation</a:t>
            </a:r>
            <a:r>
              <a:rPr lang="tr-TR" dirty="0"/>
              <a:t>) biçiminde gözüken yani tabana paralel olan barkodlar, barkod okuyucular tarafından okunamaz.</a:t>
            </a:r>
            <a:endParaRPr lang="en-US" dirty="0"/>
          </a:p>
          <a:p>
            <a:endParaRPr lang="en-US"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234" y="3486285"/>
            <a:ext cx="5522581" cy="184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2666075" y="5622877"/>
            <a:ext cx="4812897" cy="369332"/>
          </a:xfrm>
          <a:prstGeom prst="rect">
            <a:avLst/>
          </a:prstGeom>
          <a:noFill/>
        </p:spPr>
        <p:txBody>
          <a:bodyPr wrap="square" rtlCol="0">
            <a:spAutoFit/>
          </a:bodyPr>
          <a:lstStyle/>
          <a:p>
            <a:pPr algn="ctr"/>
            <a:r>
              <a:rPr lang="tr-TR" b="1" dirty="0"/>
              <a:t>Silindir kap üzerine barkod yerleştirilmesi</a:t>
            </a:r>
            <a:endParaRPr lang="en-US" dirty="0"/>
          </a:p>
        </p:txBody>
      </p:sp>
    </p:spTree>
    <p:extLst>
      <p:ext uri="{BB962C8B-B14F-4D97-AF65-F5344CB8AC3E}">
        <p14:creationId xmlns:p14="http://schemas.microsoft.com/office/powerpoint/2010/main" val="374129920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3.6.4. Şişeler ve Kavanozlar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Barkod, şişenin/kavanozun gövdesi üzerinde yer almalı, şişe/kavanoz kapağının ya da kapağa yakın yerde olmamalıdır.</a:t>
            </a:r>
            <a:endParaRPr lang="en-US" dirty="0"/>
          </a:p>
          <a:p>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558" y="2857145"/>
            <a:ext cx="5352962" cy="225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2496021" y="5255559"/>
            <a:ext cx="5268035" cy="646331"/>
          </a:xfrm>
          <a:prstGeom prst="rect">
            <a:avLst/>
          </a:prstGeom>
          <a:noFill/>
        </p:spPr>
        <p:txBody>
          <a:bodyPr wrap="square" rtlCol="0">
            <a:spAutoFit/>
          </a:bodyPr>
          <a:lstStyle/>
          <a:p>
            <a:r>
              <a:rPr lang="tr-TR" b="1" dirty="0"/>
              <a:t>Şişe ve kavanoz üzerine barkod yerleştirilmesi</a:t>
            </a:r>
            <a:endParaRPr lang="en-US" dirty="0"/>
          </a:p>
          <a:p>
            <a:endParaRPr lang="en-US" dirty="0"/>
          </a:p>
        </p:txBody>
      </p:sp>
    </p:spTree>
    <p:extLst>
      <p:ext uri="{BB962C8B-B14F-4D97-AF65-F5344CB8AC3E}">
        <p14:creationId xmlns:p14="http://schemas.microsoft.com/office/powerpoint/2010/main" val="15339061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3.6.5. Barkodun Yüksekliği</a:t>
            </a:r>
            <a:r>
              <a:rPr lang="en-US" dirty="0"/>
              <a:t/>
            </a:r>
            <a:br>
              <a:rPr lang="en-US" dirty="0"/>
            </a:br>
            <a:endParaRPr lang="en-US" dirty="0"/>
          </a:p>
        </p:txBody>
      </p:sp>
      <p:sp>
        <p:nvSpPr>
          <p:cNvPr id="3" name="İçerik Yer Tutucusu 2"/>
          <p:cNvSpPr>
            <a:spLocks noGrp="1"/>
          </p:cNvSpPr>
          <p:nvPr>
            <p:ph idx="1"/>
          </p:nvPr>
        </p:nvSpPr>
        <p:spPr>
          <a:xfrm>
            <a:off x="677334" y="1378425"/>
            <a:ext cx="8596668" cy="4662938"/>
          </a:xfrm>
        </p:spPr>
        <p:txBody>
          <a:bodyPr>
            <a:normAutofit/>
          </a:bodyPr>
          <a:lstStyle/>
          <a:p>
            <a:r>
              <a:rPr lang="tr-TR" dirty="0"/>
              <a:t>Barkod çubuklarının yüksekliği barkodun kolayca okunabilmesini sağlamak açısından önemlidir. Özellikle “</a:t>
            </a:r>
            <a:r>
              <a:rPr lang="tr-TR" dirty="0" err="1"/>
              <a:t>omnidirectional</a:t>
            </a:r>
            <a:r>
              <a:rPr lang="tr-TR" dirty="0"/>
              <a:t>” olarak nitelenen, hemen her açıdan ışın saçarak okuma yapılmasını   sağlayan   barkod   okuyucuların   bir   barkodu   ilk   taramada   okuması,   satış noktasındaki uygulamaya hız kazandırmaktadır.</a:t>
            </a:r>
            <a:endParaRPr lang="en-US" dirty="0"/>
          </a:p>
          <a:p>
            <a:r>
              <a:rPr lang="tr-TR" dirty="0" smtClean="0"/>
              <a:t>Barkodun </a:t>
            </a:r>
            <a:r>
              <a:rPr lang="tr-TR" dirty="0"/>
              <a:t>yüksekliği ile uzunluğu belirli bir oran içinde olmalıdır. Barkod çubuklarının yüksekliği azaldıkça barkodun bir kerede okunma olasılığı da düşer.</a:t>
            </a:r>
            <a:endParaRPr lang="en-US" dirty="0"/>
          </a:p>
          <a:p>
            <a:r>
              <a:rPr lang="tr-TR" dirty="0" smtClean="0"/>
              <a:t>Gerçekte</a:t>
            </a:r>
            <a:r>
              <a:rPr lang="tr-TR" dirty="0"/>
              <a:t>,  satış  noktasında  okutulacak  bir  EAN-UCC  barkodunun  yüksekliği  ile boyunun birbirine eşit olması, yani barkodun “kare” görünümde olması ideal durumdur ancak paket   üzerindeki   yerleşimden   ötürü   buna   olanak   bulunamadığı   durumlarda,   çubuk yükseklikleri azaltılabilir.</a:t>
            </a:r>
            <a:endParaRPr lang="en-US" dirty="0"/>
          </a:p>
          <a:p>
            <a:r>
              <a:rPr lang="tr-TR" dirty="0" smtClean="0"/>
              <a:t>Barkod </a:t>
            </a:r>
            <a:r>
              <a:rPr lang="tr-TR" dirty="0"/>
              <a:t>çubuklarının yüksekliğinin kabul edilebilir orandan daha çok azaltılması </a:t>
            </a:r>
            <a:r>
              <a:rPr lang="tr-TR" dirty="0" smtClean="0"/>
              <a:t>işlemi</a:t>
            </a:r>
            <a:r>
              <a:rPr lang="tr-TR" dirty="0"/>
              <a:t> </a:t>
            </a:r>
            <a:r>
              <a:rPr lang="tr-TR" dirty="0" smtClean="0"/>
              <a:t>“kısaltma</a:t>
            </a:r>
            <a:r>
              <a:rPr lang="tr-TR" dirty="0"/>
              <a:t>” (</a:t>
            </a:r>
            <a:r>
              <a:rPr lang="tr-TR" dirty="0" err="1"/>
              <a:t>truncation</a:t>
            </a:r>
            <a:r>
              <a:rPr lang="tr-TR" dirty="0"/>
              <a:t>) olarak adlandırılır</a:t>
            </a:r>
            <a:endParaRPr lang="en-US" dirty="0"/>
          </a:p>
        </p:txBody>
      </p:sp>
    </p:spTree>
    <p:extLst>
      <p:ext uri="{BB962C8B-B14F-4D97-AF65-F5344CB8AC3E}">
        <p14:creationId xmlns:p14="http://schemas.microsoft.com/office/powerpoint/2010/main" val="8563036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3.6.6. Barkodun Basılması</a:t>
            </a:r>
            <a:endParaRPr lang="en-US" dirty="0"/>
          </a:p>
        </p:txBody>
      </p:sp>
      <p:sp>
        <p:nvSpPr>
          <p:cNvPr id="3" name="İçerik Yer Tutucusu 2"/>
          <p:cNvSpPr>
            <a:spLocks noGrp="1"/>
          </p:cNvSpPr>
          <p:nvPr>
            <p:ph idx="1"/>
          </p:nvPr>
        </p:nvSpPr>
        <p:spPr/>
        <p:txBody>
          <a:bodyPr>
            <a:normAutofit lnSpcReduction="10000"/>
          </a:bodyPr>
          <a:lstStyle/>
          <a:p>
            <a:r>
              <a:rPr lang="tr-TR" dirty="0"/>
              <a:t>Barkodun basılması ve ürün paketinin üzerinde yer alması için uygulanabilecek değişik yöntemler vardır. Bu yöntemlerden herhangi biri seçileceği sırada, ürün barkodunun nereye iliştirileceği, barkod etiketinin üzerinde yer alması istenen bilgiler, basılması istenen barkod sayısı gibi çeşitli etkenler göz önüne alınmalıdır.</a:t>
            </a:r>
            <a:endParaRPr lang="en-US" dirty="0"/>
          </a:p>
          <a:p>
            <a:r>
              <a:rPr lang="tr-TR" dirty="0" smtClean="0"/>
              <a:t>Eğer </a:t>
            </a:r>
            <a:r>
              <a:rPr lang="tr-TR" dirty="0"/>
              <a:t>bir ürünün barkodu çok sayıda basılacak ise en ucuz ve kolay yöntem, barkod </a:t>
            </a:r>
            <a:r>
              <a:rPr lang="tr-TR" dirty="0" smtClean="0"/>
              <a:t>için</a:t>
            </a:r>
            <a:r>
              <a:rPr lang="tr-TR" dirty="0"/>
              <a:t> </a:t>
            </a:r>
            <a:r>
              <a:rPr lang="tr-TR" b="1" dirty="0" err="1" smtClean="0"/>
              <a:t>master</a:t>
            </a:r>
            <a:r>
              <a:rPr lang="tr-TR" b="1" dirty="0" smtClean="0"/>
              <a:t> </a:t>
            </a:r>
            <a:r>
              <a:rPr lang="tr-TR" b="1" dirty="0"/>
              <a:t>film </a:t>
            </a:r>
            <a:r>
              <a:rPr lang="tr-TR" dirty="0"/>
              <a:t>edinmektir.</a:t>
            </a:r>
            <a:endParaRPr lang="en-US" dirty="0"/>
          </a:p>
          <a:p>
            <a:r>
              <a:rPr lang="tr-TR" dirty="0" smtClean="0"/>
              <a:t>Eğer </a:t>
            </a:r>
            <a:r>
              <a:rPr lang="tr-TR" dirty="0"/>
              <a:t>barkodlar değişken miktarlı ürünler ya da taşıma birimleri için üretilecekse ya da barkod etiketinin üzerinde barkod içeriğine ilişkin zamanla değişen bilgiler olması isteniyorsa (son kullanma tarihi, üretim tarihi ya da taşıma biriminin içindeki ürün miktarı) bu durunda en uygunu ürünün oluştuğu anda </a:t>
            </a:r>
            <a:r>
              <a:rPr lang="tr-TR" b="1" dirty="0"/>
              <a:t>barkod etiketini </a:t>
            </a:r>
            <a:r>
              <a:rPr lang="tr-TR" dirty="0"/>
              <a:t>basmak ve ürüne yapıştırmaktır. Bu amaçla bilgi sistemine bağlı barkod yazıcılardan yararlanılabilir.</a:t>
            </a:r>
            <a:endParaRPr lang="en-US" dirty="0"/>
          </a:p>
          <a:p>
            <a:endParaRPr lang="en-US" dirty="0"/>
          </a:p>
        </p:txBody>
      </p:sp>
    </p:spTree>
    <p:extLst>
      <p:ext uri="{BB962C8B-B14F-4D97-AF65-F5344CB8AC3E}">
        <p14:creationId xmlns:p14="http://schemas.microsoft.com/office/powerpoint/2010/main" val="366620151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3.6.6.1. Master Film Kullanımı ile Barkod Basımı</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dirty="0"/>
              <a:t>Master film, bir baskı makinesinde üretilen, üzerinde barkodun bulunduğu negatif ya da pozitif filmdir. Master filmin üretimi sırasında, barkodun çubukları doğrudan filmin üzerine çizilir. Bu film, daha sonra ambalaj üzerine baskı yapmak üzere kullanılacağından çok temiz olmalı, basılan barkod ise standart ölçülere uygun  olmalıdır. Master filmler, </a:t>
            </a:r>
            <a:r>
              <a:rPr lang="tr-TR" dirty="0" err="1"/>
              <a:t>master</a:t>
            </a:r>
            <a:r>
              <a:rPr lang="tr-TR" dirty="0"/>
              <a:t> film üreticileri tarafından hazırlanır.</a:t>
            </a:r>
            <a:endParaRPr lang="en-US" dirty="0"/>
          </a:p>
          <a:p>
            <a:r>
              <a:rPr lang="tr-TR" dirty="0" smtClean="0"/>
              <a:t>TOBB-</a:t>
            </a:r>
            <a:r>
              <a:rPr lang="tr-TR" dirty="0" err="1" smtClean="0"/>
              <a:t>MMNM’nin</a:t>
            </a:r>
            <a:r>
              <a:rPr lang="tr-TR" dirty="0" smtClean="0"/>
              <a:t>  </a:t>
            </a:r>
            <a:r>
              <a:rPr lang="tr-TR" dirty="0"/>
              <a:t>onayladığı  </a:t>
            </a:r>
            <a:r>
              <a:rPr lang="tr-TR" dirty="0" err="1"/>
              <a:t>master</a:t>
            </a:r>
            <a:r>
              <a:rPr lang="tr-TR" dirty="0"/>
              <a:t>  film üreticilerinin  listesi  TOBB-</a:t>
            </a:r>
            <a:r>
              <a:rPr lang="tr-TR" dirty="0" err="1"/>
              <a:t>MMNM’den</a:t>
            </a:r>
            <a:r>
              <a:rPr lang="tr-TR" dirty="0"/>
              <a:t> edinilebilir.</a:t>
            </a:r>
            <a:endParaRPr lang="en-US" dirty="0"/>
          </a:p>
          <a:p>
            <a:r>
              <a:rPr lang="tr-TR" dirty="0" smtClean="0"/>
              <a:t>Master </a:t>
            </a:r>
            <a:r>
              <a:rPr lang="tr-TR" dirty="0"/>
              <a:t>filmin kalitesi, ambalaj üzerine yapılan barkod baskısının barkod okunduğu sırada herhangi bir sorun yaratmaması ve ilk okunmada okunması ile anlaşılır.</a:t>
            </a:r>
            <a:endParaRPr lang="en-US" dirty="0"/>
          </a:p>
          <a:p>
            <a:endParaRPr lang="en-US" dirty="0"/>
          </a:p>
        </p:txBody>
      </p:sp>
    </p:spTree>
    <p:extLst>
      <p:ext uri="{BB962C8B-B14F-4D97-AF65-F5344CB8AC3E}">
        <p14:creationId xmlns:p14="http://schemas.microsoft.com/office/powerpoint/2010/main" val="49317587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282891"/>
            <a:ext cx="8903394" cy="4758472"/>
          </a:xfrm>
        </p:spPr>
        <p:txBody>
          <a:bodyPr>
            <a:normAutofit/>
          </a:bodyPr>
          <a:lstStyle/>
          <a:p>
            <a:r>
              <a:rPr lang="tr-TR" dirty="0"/>
              <a:t>Master filmin kalitesi aşağıdaki ölçütlere bağımlıdır.</a:t>
            </a:r>
            <a:endParaRPr lang="en-US" dirty="0"/>
          </a:p>
          <a:p>
            <a:pPr marL="0" indent="0">
              <a:buNone/>
            </a:pPr>
            <a:r>
              <a:rPr lang="tr-TR" dirty="0"/>
              <a:t>	</a:t>
            </a:r>
            <a:r>
              <a:rPr lang="tr-TR" b="1" u="sng" dirty="0" smtClean="0"/>
              <a:t>Boyut</a:t>
            </a:r>
            <a:r>
              <a:rPr lang="tr-TR" b="1" u="sng" dirty="0"/>
              <a:t>:</a:t>
            </a:r>
            <a:r>
              <a:rPr lang="tr-TR" b="1" dirty="0"/>
              <a:t>  </a:t>
            </a:r>
            <a:r>
              <a:rPr lang="tr-TR" dirty="0"/>
              <a:t>Barkodun  boyutları  “büyültme  </a:t>
            </a:r>
            <a:r>
              <a:rPr lang="tr-TR" dirty="0" err="1"/>
              <a:t>faktörü”ne</a:t>
            </a:r>
            <a:r>
              <a:rPr lang="tr-TR" dirty="0"/>
              <a:t>  (“</a:t>
            </a:r>
            <a:r>
              <a:rPr lang="tr-TR" dirty="0" err="1"/>
              <a:t>magnification</a:t>
            </a:r>
            <a:r>
              <a:rPr lang="tr-TR" dirty="0"/>
              <a:t>  </a:t>
            </a:r>
            <a:r>
              <a:rPr lang="tr-TR" dirty="0" err="1"/>
              <a:t>factor</a:t>
            </a:r>
            <a:r>
              <a:rPr lang="tr-TR" dirty="0"/>
              <a:t>”) bağlıdır. Bir barkod büyültme faktörü ile tanımlanan sınırlar içinde kalmazsa okunma sorunları yaşanır. Barkodun boyutlarında yapılacak herhangi bir değişiklik okumayı riske sokabilir</a:t>
            </a:r>
            <a:endParaRPr lang="en-US" dirty="0"/>
          </a:p>
          <a:p>
            <a:pPr marL="0" indent="0">
              <a:buNone/>
            </a:pPr>
            <a:r>
              <a:rPr lang="tr-TR" b="1" dirty="0" smtClean="0"/>
              <a:t>	</a:t>
            </a:r>
            <a:r>
              <a:rPr lang="tr-TR" b="1" u="sng" dirty="0" smtClean="0"/>
              <a:t>Çubuk  </a:t>
            </a:r>
            <a:r>
              <a:rPr lang="tr-TR" b="1" u="sng" dirty="0"/>
              <a:t>yüksekliği:  </a:t>
            </a:r>
            <a:r>
              <a:rPr lang="tr-TR" dirty="0"/>
              <a:t>Çubuk  yüksekliği,  barkodun  boyuna  (uzunluğuna)  </a:t>
            </a:r>
            <a:r>
              <a:rPr lang="tr-TR" dirty="0" smtClean="0"/>
              <a:t>bağlı</a:t>
            </a:r>
            <a:r>
              <a:rPr lang="tr-TR" dirty="0"/>
              <a:t> </a:t>
            </a:r>
            <a:r>
              <a:rPr lang="tr-TR" dirty="0" smtClean="0"/>
              <a:t>olarak  </a:t>
            </a:r>
            <a:r>
              <a:rPr lang="tr-TR" dirty="0"/>
              <a:t>seçilmelidir.  Kısaltma  işleminin  uygulanması  barkodun  </a:t>
            </a:r>
            <a:r>
              <a:rPr lang="tr-TR" dirty="0" smtClean="0"/>
              <a:t>okunmaması</a:t>
            </a:r>
            <a:r>
              <a:rPr lang="tr-TR" dirty="0"/>
              <a:t> </a:t>
            </a:r>
            <a:r>
              <a:rPr lang="tr-TR" dirty="0" smtClean="0"/>
              <a:t>riskini </a:t>
            </a:r>
            <a:r>
              <a:rPr lang="tr-TR" dirty="0"/>
              <a:t>doğurur.</a:t>
            </a:r>
            <a:endParaRPr lang="en-US" dirty="0"/>
          </a:p>
          <a:p>
            <a:pPr marL="0" indent="0">
              <a:buNone/>
            </a:pPr>
            <a:r>
              <a:rPr lang="tr-TR" b="1" dirty="0" smtClean="0"/>
              <a:t>	</a:t>
            </a:r>
            <a:r>
              <a:rPr lang="tr-TR" b="1" u="sng" dirty="0" smtClean="0"/>
              <a:t>Renk</a:t>
            </a:r>
            <a:r>
              <a:rPr lang="tr-TR" b="1" u="sng" dirty="0"/>
              <a:t>:</a:t>
            </a:r>
            <a:r>
              <a:rPr lang="tr-TR" b="1" dirty="0"/>
              <a:t> </a:t>
            </a:r>
            <a:r>
              <a:rPr lang="tr-TR" dirty="0"/>
              <a:t>Barkodun yer aldığı yüzeyin rengi çok önemlidir. Barkodun okunabilmesi için  barkoddaki  koyu  çubuklarla  zemin  rengi  arasında  yeterli  kontrast  (</a:t>
            </a:r>
            <a:r>
              <a:rPr lang="tr-TR" dirty="0" smtClean="0"/>
              <a:t>renk</a:t>
            </a:r>
            <a:r>
              <a:rPr lang="tr-TR" dirty="0"/>
              <a:t> </a:t>
            </a:r>
            <a:r>
              <a:rPr lang="tr-TR" dirty="0" smtClean="0"/>
              <a:t>uyumu</a:t>
            </a:r>
            <a:r>
              <a:rPr lang="tr-TR" dirty="0"/>
              <a:t>) sağlanmış olmalıdır. Genel olarak açık renklerin (kırmızı ve turuncu gibi sıcak  renkler  de  dâhil  olmak  üzere)  zeminde  olması,  çubukların  ise  </a:t>
            </a:r>
            <a:r>
              <a:rPr lang="tr-TR" dirty="0" smtClean="0"/>
              <a:t>koyu</a:t>
            </a:r>
            <a:r>
              <a:rPr lang="tr-TR" dirty="0"/>
              <a:t> </a:t>
            </a:r>
            <a:r>
              <a:rPr lang="tr-TR" dirty="0" smtClean="0"/>
              <a:t>renklerden </a:t>
            </a:r>
            <a:r>
              <a:rPr lang="tr-TR" dirty="0"/>
              <a:t>(siyah, lacivert, koyu yeşil gibi) seçilmesi uygun olur.</a:t>
            </a:r>
            <a:endParaRPr lang="en-US" dirty="0"/>
          </a:p>
          <a:p>
            <a:endParaRPr lang="en-US" dirty="0"/>
          </a:p>
        </p:txBody>
      </p:sp>
    </p:spTree>
    <p:extLst>
      <p:ext uri="{BB962C8B-B14F-4D97-AF65-F5344CB8AC3E}">
        <p14:creationId xmlns:p14="http://schemas.microsoft.com/office/powerpoint/2010/main" val="35371616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3.6.7. Sık Karşılaşılan Sorunlar ve Çözümler</a:t>
            </a:r>
            <a:r>
              <a:rPr lang="en-US" dirty="0"/>
              <a:t/>
            </a:r>
            <a:br>
              <a:rPr lang="en-US" dirty="0"/>
            </a:br>
            <a:endParaRPr lang="en-US" dirty="0"/>
          </a:p>
        </p:txBody>
      </p:sp>
      <p:sp>
        <p:nvSpPr>
          <p:cNvPr id="3" name="İçerik Yer Tutucusu 2"/>
          <p:cNvSpPr>
            <a:spLocks noGrp="1"/>
          </p:cNvSpPr>
          <p:nvPr>
            <p:ph idx="1"/>
          </p:nvPr>
        </p:nvSpPr>
        <p:spPr>
          <a:xfrm>
            <a:off x="677334" y="1310185"/>
            <a:ext cx="8596668" cy="4731177"/>
          </a:xfrm>
        </p:spPr>
        <p:txBody>
          <a:bodyPr>
            <a:normAutofit fontScale="92500"/>
          </a:bodyPr>
          <a:lstStyle/>
          <a:p>
            <a:r>
              <a:rPr lang="tr-TR" b="1" u="sng" dirty="0"/>
              <a:t>Parlama: </a:t>
            </a:r>
            <a:r>
              <a:rPr lang="tr-TR" dirty="0"/>
              <a:t>Altın ya da gümüş benzeri parlaklık veren zeminlerde yaşanan bu sorun, zeminle çubuklar arasındaki kontrastın yeterli olmamasına neden olur; bu durumda barkodun okunmaması olasılığı doğar. Parlak zeminlerde yer alması istenen barkodlar için en uygun çözüm, barkodun ambalaj üzerinde bir çerçeve içine alınması ve ayrı bir zemin rengi (tercihen beyaz üstüne siyah) üzerine basılmasıdır.</a:t>
            </a:r>
            <a:endParaRPr lang="en-US" dirty="0"/>
          </a:p>
          <a:p>
            <a:r>
              <a:rPr lang="tr-TR" b="1" u="sng" dirty="0" smtClean="0"/>
              <a:t>Saydam </a:t>
            </a:r>
            <a:r>
              <a:rPr lang="tr-TR" b="1" u="sng" dirty="0"/>
              <a:t>(şeffaf) zemin: </a:t>
            </a:r>
            <a:r>
              <a:rPr lang="tr-TR" dirty="0"/>
              <a:t>Barkod, cam, plastik, naylon, jelatin gibi saydam zemin üzerine    basıldığında    zemin    rengine    bağlı    olarak    okunmama    </a:t>
            </a:r>
            <a:r>
              <a:rPr lang="tr-TR" dirty="0" smtClean="0"/>
              <a:t>olasılığı</a:t>
            </a:r>
            <a:r>
              <a:rPr lang="tr-TR" dirty="0"/>
              <a:t> </a:t>
            </a:r>
            <a:r>
              <a:rPr lang="tr-TR" dirty="0" smtClean="0"/>
              <a:t>doğmaktadır</a:t>
            </a:r>
            <a:r>
              <a:rPr lang="tr-TR" dirty="0"/>
              <a:t>. Ürün paketinin saydam olduğu durumlarda barkod için ambalaj üzerinde ayrı bir çerçeve yapmak ve barkodu okunabilecek bir zemin ve </a:t>
            </a:r>
            <a:r>
              <a:rPr lang="tr-TR" dirty="0" smtClean="0"/>
              <a:t>çubuk</a:t>
            </a:r>
            <a:r>
              <a:rPr lang="tr-TR" dirty="0"/>
              <a:t> </a:t>
            </a:r>
            <a:r>
              <a:rPr lang="tr-TR" dirty="0" smtClean="0"/>
              <a:t>rengi </a:t>
            </a:r>
            <a:r>
              <a:rPr lang="tr-TR" dirty="0"/>
              <a:t>ile basmak en uygun çözümdür.</a:t>
            </a:r>
            <a:endParaRPr lang="en-US" dirty="0"/>
          </a:p>
          <a:p>
            <a:r>
              <a:rPr lang="tr-TR" dirty="0" smtClean="0"/>
              <a:t>Süt </a:t>
            </a:r>
            <a:r>
              <a:rPr lang="tr-TR" dirty="0"/>
              <a:t>rengi gibi plastik malzemeler ilk anda barkodun okunması için uygun zemin rengi gibi görünseler de gerçekte bu tür malzemeler de saydam malzemeler ya da parlama yapan malzemeler gibi sorunlar çıkarabilir. Dolayısıyla okunmama kuşkusu olan her durumda barkodun bir çerçeve içine alınmasında yarar vardır. Barkodun ambalaj üzerinde görsel açıdan bir dekoratif işlevi olmadığını, ürünün satılabilmesini sağlayan tanımlama aracı olduğunu düşünmek daha doğrudur.</a:t>
            </a:r>
            <a:endParaRPr lang="en-US" dirty="0"/>
          </a:p>
          <a:p>
            <a:endParaRPr lang="en-US" dirty="0"/>
          </a:p>
        </p:txBody>
      </p:sp>
    </p:spTree>
    <p:extLst>
      <p:ext uri="{BB962C8B-B14F-4D97-AF65-F5344CB8AC3E}">
        <p14:creationId xmlns:p14="http://schemas.microsoft.com/office/powerpoint/2010/main" val="369045776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3.6.8. Barkodun Ticari Ürün Üzerindeki Yerleşimi</a:t>
            </a:r>
            <a:r>
              <a:rPr lang="en-US" dirty="0"/>
              <a:t/>
            </a:r>
            <a:br>
              <a:rPr lang="en-US" dirty="0"/>
            </a:br>
            <a:endParaRPr lang="en-US" dirty="0"/>
          </a:p>
        </p:txBody>
      </p:sp>
      <p:sp>
        <p:nvSpPr>
          <p:cNvPr id="3" name="İçerik Yer Tutucusu 2"/>
          <p:cNvSpPr>
            <a:spLocks noGrp="1"/>
          </p:cNvSpPr>
          <p:nvPr>
            <p:ph idx="1"/>
          </p:nvPr>
        </p:nvSpPr>
        <p:spPr/>
        <p:txBody>
          <a:bodyPr>
            <a:normAutofit lnSpcReduction="10000"/>
          </a:bodyPr>
          <a:lstStyle/>
          <a:p>
            <a:r>
              <a:rPr lang="tr-TR" dirty="0"/>
              <a:t>Ticari ürün, rafta ve depodaki normal duruş biçiminde durduğunda üzerindeki barkod “çit”  görünümünde  olmalı,  yani  paralel  gözükmelidir.  Barkodun  çubuklarının  en  alttaki kenarı, tabandan 32 mm </a:t>
            </a:r>
            <a:r>
              <a:rPr lang="tr-TR" u="sng" dirty="0"/>
              <a:t>+</a:t>
            </a:r>
            <a:r>
              <a:rPr lang="tr-TR" dirty="0"/>
              <a:t> 3 mm yükseklikte yer almalıdır. EAN ve UPC barkodlarının en alt kenarı, çubukların bittiği yerdir. Koruma çubukları ile çerçevelenmiş ITF-14 barkodunda ise alt kenar, koruyucu çubukların altında yer alan numaraların alt kenarıdır.</a:t>
            </a:r>
            <a:endParaRPr lang="en-US" dirty="0"/>
          </a:p>
          <a:p>
            <a:r>
              <a:rPr lang="tr-TR" dirty="0" smtClean="0"/>
              <a:t>Barkod </a:t>
            </a:r>
            <a:r>
              <a:rPr lang="tr-TR" dirty="0"/>
              <a:t>yatay eksende (soldan-sağa) herhangi bir yerde olabilir ancak barkodun en sol ya  da  en  sağdaki  çubuğu,  paketin/kutunun  dikey  kenarından  en  az  19  mm  içeride  yer almalıdır. Paket/kutu üzerinde yeterince yer varsa barkodun en sol/en sağdaki çubuğunun dikey kenardan 34 mm içeride olması önerilir.</a:t>
            </a:r>
            <a:endParaRPr lang="en-US" dirty="0"/>
          </a:p>
          <a:p>
            <a:r>
              <a:rPr lang="tr-TR" dirty="0" smtClean="0"/>
              <a:t>Paketin/kutunun </a:t>
            </a:r>
            <a:r>
              <a:rPr lang="tr-TR" dirty="0"/>
              <a:t>boyutlarından ötürü yukarıda belirtilen ölçülere uyulamaması olasılığı olabilir ancak barkodun sağlıklı okunabilmesi için mümkün olduğunca bu kuralların uygulanmasına çalışılmalıdır</a:t>
            </a:r>
            <a:r>
              <a:rPr lang="tr-TR" dirty="0" smtClean="0"/>
              <a:t>.</a:t>
            </a:r>
            <a:endParaRPr lang="en-US" dirty="0"/>
          </a:p>
        </p:txBody>
      </p:sp>
    </p:spTree>
    <p:extLst>
      <p:ext uri="{BB962C8B-B14F-4D97-AF65-F5344CB8AC3E}">
        <p14:creationId xmlns:p14="http://schemas.microsoft.com/office/powerpoint/2010/main" val="1688738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 Barkod Tipleri</a:t>
            </a:r>
            <a:endParaRPr lang="en-US" dirty="0"/>
          </a:p>
        </p:txBody>
      </p:sp>
      <p:sp>
        <p:nvSpPr>
          <p:cNvPr id="3" name="İçerik Yer Tutucusu 2"/>
          <p:cNvSpPr>
            <a:spLocks noGrp="1"/>
          </p:cNvSpPr>
          <p:nvPr>
            <p:ph idx="1"/>
          </p:nvPr>
        </p:nvSpPr>
        <p:spPr/>
        <p:txBody>
          <a:bodyPr/>
          <a:lstStyle/>
          <a:p>
            <a:r>
              <a:rPr lang="tr-TR" dirty="0"/>
              <a:t>Çok  fazla  sayıda  barkod  tipi  vardır,  fakat  sadece  dört  tanesi  yoğun  kullanılır. EAN/UPC, </a:t>
            </a:r>
            <a:r>
              <a:rPr lang="tr-TR" dirty="0" err="1"/>
              <a:t>Interleaved</a:t>
            </a:r>
            <a:r>
              <a:rPr lang="tr-TR" dirty="0"/>
              <a:t> 2 of 5, </a:t>
            </a:r>
            <a:r>
              <a:rPr lang="tr-TR" dirty="0" err="1"/>
              <a:t>Cod</a:t>
            </a:r>
            <a:r>
              <a:rPr lang="tr-TR" dirty="0"/>
              <a:t> 39 ve </a:t>
            </a:r>
            <a:r>
              <a:rPr lang="tr-TR" dirty="0" err="1"/>
              <a:t>Codobar</a:t>
            </a:r>
            <a:r>
              <a:rPr lang="tr-TR" dirty="0"/>
              <a:t>. Bunların yanı sıra CODE 128 ve PDF 417 barkodları da uygulamada kullanılmaktadır.</a:t>
            </a:r>
            <a:endParaRPr lang="en-US" dirty="0"/>
          </a:p>
          <a:p>
            <a:endParaRPr lang="en-US" dirty="0"/>
          </a:p>
        </p:txBody>
      </p:sp>
    </p:spTree>
    <p:extLst>
      <p:ext uri="{BB962C8B-B14F-4D97-AF65-F5344CB8AC3E}">
        <p14:creationId xmlns:p14="http://schemas.microsoft.com/office/powerpoint/2010/main" val="1915304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1.5.1. EAN / UPC Barkodları</a:t>
            </a:r>
            <a:r>
              <a:rPr lang="en-US" dirty="0"/>
              <a:t/>
            </a:r>
            <a:br>
              <a:rPr lang="en-US" dirty="0"/>
            </a:br>
            <a:endParaRPr lang="en-US" dirty="0"/>
          </a:p>
        </p:txBody>
      </p:sp>
      <p:sp>
        <p:nvSpPr>
          <p:cNvPr id="3" name="İçerik Yer Tutucusu 2"/>
          <p:cNvSpPr>
            <a:spLocks noGrp="1"/>
          </p:cNvSpPr>
          <p:nvPr>
            <p:ph idx="1"/>
          </p:nvPr>
        </p:nvSpPr>
        <p:spPr>
          <a:xfrm>
            <a:off x="677334" y="1442435"/>
            <a:ext cx="8596668" cy="4598928"/>
          </a:xfrm>
        </p:spPr>
        <p:txBody>
          <a:bodyPr/>
          <a:lstStyle/>
          <a:p>
            <a:r>
              <a:rPr lang="tr-TR" dirty="0"/>
              <a:t>Bu barkodları, </a:t>
            </a:r>
            <a:r>
              <a:rPr lang="tr-TR" dirty="0" err="1"/>
              <a:t>süpermerketler</a:t>
            </a:r>
            <a:r>
              <a:rPr lang="tr-TR" dirty="0"/>
              <a:t> ve eczanelerde ürünlerin üzerlerinde sıkça görmekteyiz. EAN (</a:t>
            </a:r>
            <a:r>
              <a:rPr lang="tr-TR" dirty="0" err="1"/>
              <a:t>European</a:t>
            </a:r>
            <a:r>
              <a:rPr lang="tr-TR" dirty="0"/>
              <a:t> </a:t>
            </a:r>
            <a:r>
              <a:rPr lang="tr-TR" dirty="0" err="1"/>
              <a:t>Article</a:t>
            </a:r>
            <a:r>
              <a:rPr lang="tr-TR" dirty="0"/>
              <a:t> </a:t>
            </a:r>
            <a:r>
              <a:rPr lang="tr-TR" dirty="0" err="1"/>
              <a:t>Number</a:t>
            </a:r>
            <a:r>
              <a:rPr lang="tr-TR" dirty="0"/>
              <a:t>) Avrupa Madde Numarası Standardı ve bunun Amerika’daki karşılığı ise UPC (Universal Product </a:t>
            </a:r>
            <a:r>
              <a:rPr lang="tr-TR" dirty="0" err="1"/>
              <a:t>Code</a:t>
            </a:r>
            <a:r>
              <a:rPr lang="tr-TR" dirty="0"/>
              <a:t>) Uluslar arası Ürün </a:t>
            </a:r>
            <a:r>
              <a:rPr lang="tr-TR" dirty="0" err="1"/>
              <a:t>Kodu’dur</a:t>
            </a:r>
            <a:r>
              <a:rPr lang="tr-TR" dirty="0"/>
              <a:t>.</a:t>
            </a:r>
            <a:endParaRPr lang="en-US" dirty="0"/>
          </a:p>
          <a:p>
            <a:r>
              <a:rPr lang="tr-TR" dirty="0" smtClean="0"/>
              <a:t>EAN </a:t>
            </a:r>
            <a:r>
              <a:rPr lang="tr-TR" dirty="0"/>
              <a:t>barkodun iki ana tipi vardır. EAN8, sekiz (8) haneyle kodlanır ve EAN13, </a:t>
            </a:r>
            <a:r>
              <a:rPr lang="tr-TR" dirty="0" err="1"/>
              <a:t>onüç</a:t>
            </a:r>
            <a:r>
              <a:rPr lang="tr-TR" dirty="0"/>
              <a:t> (13) haneyle kodlanır. Hane kelimesi karakterden ziyade rakam anlamına gelmektedir. Bu barkodlarda  EAN  ve  UPC  sadece  rakam  kodlar.  </a:t>
            </a:r>
            <a:r>
              <a:rPr lang="tr-TR" dirty="0" err="1"/>
              <a:t>Alfebetik</a:t>
            </a:r>
            <a:r>
              <a:rPr lang="tr-TR" dirty="0"/>
              <a:t>  karakterlerin  kodlanması  bu kodlarla mümkün değildir.</a:t>
            </a:r>
            <a:endParaRPr lang="en-US" dirty="0"/>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667" y="4343354"/>
            <a:ext cx="7683907" cy="111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426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1.5.1. EAN / UPC Barkodları</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UPC koduna bakan deneyimsiz bir göz, EAN ile tamamen aynı olduğunu söyleyebilir, ancak sadece 12 hane ( UPC-A ) ve 6 hane ( UPC-E ) olarak kodlanabilir. EAN </a:t>
            </a:r>
            <a:r>
              <a:rPr lang="tr-TR" dirty="0" err="1"/>
              <a:t>borkod</a:t>
            </a:r>
            <a:r>
              <a:rPr lang="tr-TR" dirty="0"/>
              <a:t> kodu Avrupa ile doğrudan ilişkili olduğu için fazla tercih edilmektedir.</a:t>
            </a:r>
            <a:endParaRPr lang="en-US" dirty="0"/>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127" y="4100975"/>
            <a:ext cx="682262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297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1.5.1.1. EAN-13 Barkodu</a:t>
            </a:r>
            <a:r>
              <a:rPr lang="en-US" dirty="0"/>
              <a:t/>
            </a:r>
            <a:br>
              <a:rPr lang="en-US" dirty="0"/>
            </a:br>
            <a:endParaRPr lang="en-US" dirty="0"/>
          </a:p>
        </p:txBody>
      </p:sp>
      <p:sp>
        <p:nvSpPr>
          <p:cNvPr id="3" name="İçerik Yer Tutucusu 2"/>
          <p:cNvSpPr>
            <a:spLocks noGrp="1"/>
          </p:cNvSpPr>
          <p:nvPr>
            <p:ph idx="1"/>
          </p:nvPr>
        </p:nvSpPr>
        <p:spPr>
          <a:xfrm>
            <a:off x="677334" y="1632555"/>
            <a:ext cx="8596668" cy="3880773"/>
          </a:xfrm>
        </p:spPr>
        <p:txBody>
          <a:bodyPr/>
          <a:lstStyle/>
          <a:p>
            <a:r>
              <a:rPr lang="tr-TR" dirty="0"/>
              <a:t>EAN-13 sistemi UPC sisteminden türetilmiş bir barkod sistemidir. UPC sistemi </a:t>
            </a:r>
            <a:r>
              <a:rPr lang="tr-TR" dirty="0" smtClean="0"/>
              <a:t>sadece</a:t>
            </a:r>
            <a:r>
              <a:rPr lang="tr-TR" dirty="0"/>
              <a:t> </a:t>
            </a:r>
            <a:r>
              <a:rPr lang="tr-TR" dirty="0" smtClean="0"/>
              <a:t>Amerika </a:t>
            </a:r>
            <a:r>
              <a:rPr lang="tr-TR" dirty="0"/>
              <a:t>ve Kanada’da kullanıldığı için uluslararası pazarlarda kullanılmaya uygun değildir</a:t>
            </a:r>
            <a:r>
              <a:rPr lang="tr-TR" dirty="0" smtClean="0"/>
              <a:t>.</a:t>
            </a:r>
            <a:endParaRPr lang="en-US" dirty="0"/>
          </a:p>
          <a:p>
            <a:r>
              <a:rPr lang="tr-TR" dirty="0" smtClean="0"/>
              <a:t>Her şeyden </a:t>
            </a:r>
            <a:r>
              <a:rPr lang="tr-TR" dirty="0"/>
              <a:t>önce EAN-13 kodu, 4 gruba ayrılmış 13 haneden oluşur. Yani 3.4.5.1. ilk üç hane, barkodun kullanıldığı ülkeyi temsil eder. Örneğin İngiltere için ilk iki hane 50, Türkiye için ilk üç hane 859’dur.</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259" y="3815321"/>
            <a:ext cx="6550583" cy="23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988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03538"/>
            <a:ext cx="8596668" cy="781318"/>
          </a:xfrm>
        </p:spPr>
        <p:txBody>
          <a:bodyPr>
            <a:normAutofit fontScale="90000"/>
          </a:bodyPr>
          <a:lstStyle/>
          <a:p>
            <a:r>
              <a:rPr lang="tr-TR" b="1" dirty="0"/>
              <a:t>1.5.1.1. EAN-13 Barkodu</a:t>
            </a:r>
            <a:r>
              <a:rPr lang="en-US" dirty="0"/>
              <a:t/>
            </a:r>
            <a:br>
              <a:rPr lang="en-US" dirty="0"/>
            </a:br>
            <a:endParaRPr lang="en-US" dirty="0"/>
          </a:p>
        </p:txBody>
      </p:sp>
      <p:sp>
        <p:nvSpPr>
          <p:cNvPr id="3" name="İçerik Yer Tutucusu 2"/>
          <p:cNvSpPr>
            <a:spLocks noGrp="1"/>
          </p:cNvSpPr>
          <p:nvPr>
            <p:ph idx="1"/>
          </p:nvPr>
        </p:nvSpPr>
        <p:spPr>
          <a:xfrm>
            <a:off x="677334" y="1184856"/>
            <a:ext cx="8596668" cy="3880773"/>
          </a:xfrm>
        </p:spPr>
        <p:txBody>
          <a:bodyPr/>
          <a:lstStyle/>
          <a:p>
            <a:r>
              <a:rPr lang="tr-TR" dirty="0"/>
              <a:t>Bundan sonraki dört hane şirket kodunu oluşturur. Bu numarayı başka hiçbir şirket kullanamaz. Şirket kodu TOBB (Türkiye Odalar ve Borsalar Birliği) bünyesinde bulunan Mal Numaralandırma Merkezi’nden alınır</a:t>
            </a:r>
            <a:r>
              <a:rPr lang="tr-TR" dirty="0" smtClean="0"/>
              <a:t>.</a:t>
            </a:r>
            <a:endParaRPr lang="en-US" dirty="0"/>
          </a:p>
          <a:p>
            <a:r>
              <a:rPr lang="tr-TR" dirty="0"/>
              <a:t>Üçüncü kısımda bulunan beş hane şirket tarafından ürünlerini kodlamak için kullanılır. Aynı numara farklı iki ürünü kodlamak için </a:t>
            </a:r>
            <a:r>
              <a:rPr lang="tr-TR" dirty="0" err="1"/>
              <a:t>kulanılamaz</a:t>
            </a:r>
            <a:r>
              <a:rPr lang="tr-TR" dirty="0"/>
              <a:t>. Eğer ürün değişirse yapılması gereken ürünün üzerine değiştiğini belirten bir not yazmak ve numarayı belirtmektir. EAN13 kodunun tamamlanması için bu 12 hane dışında bir de son olarak kontrol hanesi gerekir.</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636" y="3766265"/>
            <a:ext cx="7246269" cy="233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647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1.5.1.1. EAN-13 Barkodu</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Kontrol hanesi ilk 12 haneden aritmetik olarak türetilir. Kontrol hanesi barkod okuyucu tarafından,   kodun   doğru   olarak   okunup   okunmadığının   kontrol   edilmesi   </a:t>
            </a:r>
            <a:r>
              <a:rPr lang="tr-TR" dirty="0" smtClean="0"/>
              <a:t>amacıyla</a:t>
            </a:r>
            <a:r>
              <a:rPr lang="tr-TR" dirty="0"/>
              <a:t> </a:t>
            </a:r>
            <a:r>
              <a:rPr lang="tr-TR" dirty="0" smtClean="0"/>
              <a:t>kullanılmaktadır</a:t>
            </a:r>
            <a:r>
              <a:rPr lang="tr-TR" dirty="0"/>
              <a:t>.  Barkod  okuyucu  13  rakamı  da  okuduktan  sonra  ilk  12  rakamdan  13. rakamın ne olacağına bakar, eğer sonuç birbirini tutuyorsa kodun doğru olduğunu kabul eder</a:t>
            </a:r>
            <a:r>
              <a:rPr lang="tr-TR" dirty="0" smtClean="0"/>
              <a:t>.</a:t>
            </a:r>
            <a:endParaRPr lang="en-US" dirty="0"/>
          </a:p>
          <a:p>
            <a:endParaRPr lang="en-US" dirty="0"/>
          </a:p>
        </p:txBody>
      </p:sp>
    </p:spTree>
    <p:extLst>
      <p:ext uri="{BB962C8B-B14F-4D97-AF65-F5344CB8AC3E}">
        <p14:creationId xmlns:p14="http://schemas.microsoft.com/office/powerpoint/2010/main" val="3434746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1.5.1.2. EAN-8 </a:t>
            </a:r>
            <a:r>
              <a:rPr lang="tr-TR" b="1" dirty="0" smtClean="0"/>
              <a:t>Barkodu</a:t>
            </a:r>
            <a:endParaRPr lang="en-US" dirty="0"/>
          </a:p>
        </p:txBody>
      </p:sp>
      <p:sp>
        <p:nvSpPr>
          <p:cNvPr id="3" name="İçerik Yer Tutucusu 2"/>
          <p:cNvSpPr>
            <a:spLocks noGrp="1"/>
          </p:cNvSpPr>
          <p:nvPr>
            <p:ph idx="1"/>
          </p:nvPr>
        </p:nvSpPr>
        <p:spPr>
          <a:xfrm>
            <a:off x="677334" y="1606798"/>
            <a:ext cx="8596668" cy="3880773"/>
          </a:xfrm>
        </p:spPr>
        <p:txBody>
          <a:bodyPr/>
          <a:lstStyle/>
          <a:p>
            <a:r>
              <a:rPr lang="tr-TR" dirty="0"/>
              <a:t>EAN 8 barkodu, EAN 13’e çok benzer. İlk üç hane ülke, diğer dört hane şirket ve son hane yine kontrol hanesidir.</a:t>
            </a:r>
            <a:endParaRPr lang="en-US" dirty="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869" y="2599356"/>
            <a:ext cx="5339970" cy="256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404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1.5.1.2. EAN-8 Barkodu</a:t>
            </a:r>
            <a:endParaRPr lang="en-US" dirty="0"/>
          </a:p>
        </p:txBody>
      </p:sp>
      <p:sp>
        <p:nvSpPr>
          <p:cNvPr id="3" name="İçerik Yer Tutucusu 2"/>
          <p:cNvSpPr>
            <a:spLocks noGrp="1"/>
          </p:cNvSpPr>
          <p:nvPr>
            <p:ph idx="1"/>
          </p:nvPr>
        </p:nvSpPr>
        <p:spPr>
          <a:xfrm>
            <a:off x="677334" y="1577976"/>
            <a:ext cx="8596668" cy="3880773"/>
          </a:xfrm>
        </p:spPr>
        <p:txBody>
          <a:bodyPr/>
          <a:lstStyle/>
          <a:p>
            <a:r>
              <a:rPr lang="tr-TR" dirty="0"/>
              <a:t>Yukarıda tarif edildiği gibi kullanılan EAN kodlarına KAYNAK kod denir. Çünkü kodlar   pazardaki   ürünleri   göstermektedir.   Ancak   EAN   kodu   sadece   firma   için   de kullanılabilir. Tabii bunun da bir kuralı vardır. Eğer bu şekilde kullanılacaksa, EAN 8 kullanılıyorsa kodlarınızın ilk hanesi mutlaka 0, EAN 13 kullanılıyorsa ilk hanesi mutlaka 2 olmak zorundadır. Bu rakamlarla başlayan hiçbir ülke kodu yoktur ve bu şekilde pazardaki ürünlerle sizin ürünlerin karışması önlenmiş olur.</a:t>
            </a:r>
            <a:endParaRPr lang="en-US" dirty="0"/>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057" y="3601129"/>
            <a:ext cx="7054117" cy="240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92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000" b="1" dirty="0"/>
              <a:t>1. BARKOD ÇEŞİTLERİ</a:t>
            </a:r>
            <a:r>
              <a:rPr lang="en-US" dirty="0"/>
              <a:t/>
            </a:r>
            <a:br>
              <a:rPr lang="en-US" dirty="0"/>
            </a:br>
            <a:r>
              <a:rPr lang="tr-TR" sz="2700" dirty="0" smtClean="0"/>
              <a:t>-</a:t>
            </a:r>
            <a:r>
              <a:rPr lang="tr-TR" sz="2700" b="1" dirty="0" smtClean="0"/>
              <a:t>1.1</a:t>
            </a:r>
            <a:r>
              <a:rPr lang="tr-TR" sz="2700" b="1" dirty="0"/>
              <a:t>. Barkod Kullanılma Nedenleri</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Bir üretimde veri toplama projesinden, üretim bilgilerinin bilgisayar ortamına otomatik olarak taşınmasının yanı sıra, bilgilerin hatasız ve hızlı bir şekilde toplanması da esastır. Bilgisayar ortamlarına bilgi girişleri klavye ve tuşlar yardımıyla veya otomatik algılayıcı sistemlerle yapılır. Klavye üzerinden tuşlara basılarak yapılan bilgi girişinde insan faktörünün rolü büyüktür ve hata oranı yüksektir. Yapılan hesaplamalar klavye ile bilgi girişlerinde hata yapma olasılığını % 76 göstermiştir.</a:t>
            </a:r>
            <a:endParaRPr lang="en-US" dirty="0"/>
          </a:p>
          <a:p>
            <a:r>
              <a:rPr lang="tr-TR" dirty="0"/>
              <a:t>Otomatik algılayıcı sistemlerin ilk türü “</a:t>
            </a:r>
            <a:r>
              <a:rPr lang="tr-TR" dirty="0" err="1"/>
              <a:t>Punched</a:t>
            </a:r>
            <a:r>
              <a:rPr lang="tr-TR" dirty="0"/>
              <a:t> </a:t>
            </a:r>
            <a:r>
              <a:rPr lang="tr-TR" dirty="0" err="1"/>
              <a:t>Card</a:t>
            </a:r>
            <a:r>
              <a:rPr lang="tr-TR" dirty="0"/>
              <a:t>” denilen delikli şeritlerdir. Günümüzde teleks sistemleri gibi bazı yerlerde hâlen kullanılmaktadır. Daha sonra manyetik teyp adı verilen şeritler bu sistemlerin yerini almıştır. Ancak manyetik özelliğinin korunmasının zorluğu araştırmacıları başka çözüm arayışlarına itmiştir. Böylelikle optik algılayıcılar keşfedilmiş ve kullanıma sunulmuştur.</a:t>
            </a:r>
            <a:endParaRPr lang="en-US" dirty="0"/>
          </a:p>
          <a:p>
            <a:endParaRPr lang="en-US" dirty="0"/>
          </a:p>
        </p:txBody>
      </p:sp>
    </p:spTree>
    <p:extLst>
      <p:ext uri="{BB962C8B-B14F-4D97-AF65-F5344CB8AC3E}">
        <p14:creationId xmlns:p14="http://schemas.microsoft.com/office/powerpoint/2010/main" val="198501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61871"/>
            <a:ext cx="8596668" cy="1320800"/>
          </a:xfrm>
        </p:spPr>
        <p:txBody>
          <a:bodyPr/>
          <a:lstStyle/>
          <a:p>
            <a:r>
              <a:rPr lang="tr-TR" b="1" dirty="0"/>
              <a:t>1.5.2. INTERLEAVED 2 of 5</a:t>
            </a:r>
            <a:r>
              <a:rPr lang="en-US" dirty="0"/>
              <a:t/>
            </a:r>
            <a:br>
              <a:rPr lang="en-US" dirty="0"/>
            </a:br>
            <a:endParaRPr lang="en-US" dirty="0"/>
          </a:p>
        </p:txBody>
      </p:sp>
      <p:sp>
        <p:nvSpPr>
          <p:cNvPr id="3" name="İçerik Yer Tutucusu 2"/>
          <p:cNvSpPr>
            <a:spLocks noGrp="1"/>
          </p:cNvSpPr>
          <p:nvPr>
            <p:ph idx="1"/>
          </p:nvPr>
        </p:nvSpPr>
        <p:spPr>
          <a:xfrm>
            <a:off x="670983" y="1127104"/>
            <a:ext cx="10636667" cy="3071409"/>
          </a:xfrm>
        </p:spPr>
        <p:txBody>
          <a:bodyPr>
            <a:normAutofit fontScale="92500"/>
          </a:bodyPr>
          <a:lstStyle/>
          <a:p>
            <a:pPr algn="just"/>
            <a:r>
              <a:rPr lang="tr-TR" dirty="0"/>
              <a:t>Diğer bir barkod tipi </a:t>
            </a:r>
            <a:r>
              <a:rPr lang="tr-TR" dirty="0" err="1"/>
              <a:t>Interleaved</a:t>
            </a:r>
            <a:r>
              <a:rPr lang="tr-TR" dirty="0"/>
              <a:t> 2 of 5 ya da kısaca </a:t>
            </a:r>
            <a:r>
              <a:rPr lang="tr-TR" dirty="0" err="1"/>
              <a:t>ITF’dir</a:t>
            </a:r>
            <a:r>
              <a:rPr lang="tr-TR" dirty="0"/>
              <a:t>. </a:t>
            </a:r>
            <a:r>
              <a:rPr lang="tr-TR" dirty="0" err="1"/>
              <a:t>ITF’de</a:t>
            </a:r>
            <a:r>
              <a:rPr lang="tr-TR" dirty="0"/>
              <a:t> tıpkı EAN gibi sadece numerik olup endüstriyel uygulamalarda kullanılan popüler bir koddur, fakat değişken uzunluklarda olabilir. </a:t>
            </a:r>
            <a:r>
              <a:rPr lang="tr-TR" dirty="0" err="1"/>
              <a:t>ITF’nin</a:t>
            </a:r>
            <a:r>
              <a:rPr lang="tr-TR" dirty="0"/>
              <a:t> uzunluğunu sınırlayan tek faktör, okuyucunun kapasitesidir. ITF mutlaka çift sayıdaki haneden oluşur</a:t>
            </a:r>
            <a:r>
              <a:rPr lang="tr-TR" dirty="0" smtClean="0"/>
              <a:t>.</a:t>
            </a:r>
          </a:p>
          <a:p>
            <a:pPr algn="just"/>
            <a:r>
              <a:rPr lang="tr-TR" dirty="0" err="1"/>
              <a:t>ITF'in</a:t>
            </a:r>
            <a:r>
              <a:rPr lang="tr-TR" dirty="0"/>
              <a:t> temel özelliği her bir elemanının esasında iki rakamı kodlamasıdır. Bu nedenle kod oldukça kompakt olup uzun sayı dizilerinin kodlanmasında iyidir. Bunun yanında iki dezavantajı,  içinde  güvenlik  bulunmaması  ve  yapısı  nedeniyle  hatalı  kısmi  okumaların mümkün olmasıdır. Bu nedenlerden ITF kullanılan uygulamalarda (veya akıllı tarayıcılarda) bir kontrol yöntemi uygulanması veya sabit uzunlukta kodlar kullanılması tavsiye edilir (Böylece hatalı okumalar yazılımla engellenmiş olur.). Bazen yanlış okumaları </a:t>
            </a:r>
            <a:r>
              <a:rPr lang="tr-TR" dirty="0" smtClean="0"/>
              <a:t>engellemek</a:t>
            </a:r>
            <a:r>
              <a:rPr lang="tr-TR" dirty="0"/>
              <a:t> </a:t>
            </a:r>
            <a:r>
              <a:rPr lang="tr-TR" dirty="0" smtClean="0"/>
              <a:t>için </a:t>
            </a:r>
            <a:r>
              <a:rPr lang="tr-TR" dirty="0"/>
              <a:t>kodun altında ve üstünde yer alan "sınır çizgileri" kullanılır. </a:t>
            </a:r>
            <a:r>
              <a:rPr lang="tr-TR" dirty="0" err="1"/>
              <a:t>ITF'nin</a:t>
            </a:r>
            <a:r>
              <a:rPr lang="tr-TR" dirty="0"/>
              <a:t> en önemli sınırı basamak sayısı çift olan rakamların kodlanması zorunluluğudur. Bu nedenle basamak sayısı tek olan rakamların başına sıfır eklenir. Örneğin 134 sayısı 0134 şeklinde kodlanır.</a:t>
            </a:r>
            <a:endParaRPr lang="en-US" dirty="0"/>
          </a:p>
          <a:p>
            <a:endParaRPr lang="en-US" dirty="0"/>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683" y="4198513"/>
            <a:ext cx="5666705" cy="135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700787" y="5757666"/>
            <a:ext cx="1648496" cy="369332"/>
          </a:xfrm>
          <a:prstGeom prst="rect">
            <a:avLst/>
          </a:prstGeom>
          <a:noFill/>
        </p:spPr>
        <p:txBody>
          <a:bodyPr wrap="square" rtlCol="0">
            <a:spAutoFit/>
          </a:bodyPr>
          <a:lstStyle/>
          <a:p>
            <a:r>
              <a:rPr lang="tr-TR" b="1" dirty="0"/>
              <a:t>ITF </a:t>
            </a:r>
            <a:r>
              <a:rPr lang="tr-TR" b="1" dirty="0" smtClean="0"/>
              <a:t>barkodu</a:t>
            </a:r>
            <a:endParaRPr lang="en-US" dirty="0"/>
          </a:p>
        </p:txBody>
      </p:sp>
    </p:spTree>
    <p:extLst>
      <p:ext uri="{BB962C8B-B14F-4D97-AF65-F5344CB8AC3E}">
        <p14:creationId xmlns:p14="http://schemas.microsoft.com/office/powerpoint/2010/main" val="723066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36113"/>
            <a:ext cx="8596668" cy="1320800"/>
          </a:xfrm>
        </p:spPr>
        <p:txBody>
          <a:bodyPr/>
          <a:lstStyle/>
          <a:p>
            <a:r>
              <a:rPr lang="tr-TR" b="1" dirty="0"/>
              <a:t>1.5.2. INTERLEAVED 2 of 5</a:t>
            </a:r>
            <a:r>
              <a:rPr lang="en-US" dirty="0"/>
              <a:t/>
            </a:r>
            <a:br>
              <a:rPr lang="en-US" dirty="0"/>
            </a:br>
            <a:endParaRPr lang="en-US" dirty="0"/>
          </a:p>
        </p:txBody>
      </p:sp>
      <p:sp>
        <p:nvSpPr>
          <p:cNvPr id="3" name="İçerik Yer Tutucusu 2"/>
          <p:cNvSpPr>
            <a:spLocks noGrp="1"/>
          </p:cNvSpPr>
          <p:nvPr>
            <p:ph idx="1"/>
          </p:nvPr>
        </p:nvSpPr>
        <p:spPr>
          <a:xfrm>
            <a:off x="677334" y="896513"/>
            <a:ext cx="8596668" cy="3880773"/>
          </a:xfrm>
        </p:spPr>
        <p:txBody>
          <a:bodyPr/>
          <a:lstStyle/>
          <a:p>
            <a:r>
              <a:rPr lang="tr-TR" dirty="0"/>
              <a:t>ITF </a:t>
            </a:r>
            <a:r>
              <a:rPr lang="tr-TR" dirty="0" err="1"/>
              <a:t>sembolojisi</a:t>
            </a:r>
            <a:r>
              <a:rPr lang="tr-TR" dirty="0"/>
              <a:t> genellikle tüketim malzemelerinin kutularının dışında (sıkça 14 basamaklı sabit bir yapıda) kullanılır. Bunlara bazen “Kutu kodları” da denir</a:t>
            </a:r>
            <a:r>
              <a:rPr lang="tr-TR" dirty="0" smtClean="0"/>
              <a:t>.</a:t>
            </a:r>
            <a:endParaRPr lang="en-US" dirty="0"/>
          </a:p>
          <a:p>
            <a:r>
              <a:rPr lang="tr-TR" dirty="0"/>
              <a:t>Bunun da EAN-13’e benzeyen özel kuralları vardır. Kod 14 hane olmalıdır. İlk 3 hane ülke kodu, sonraki 5 hane şirket kodu, sonraki 5 hane şirket tarafından verilen tek ürün kodundan farklı olan parça, kasa kodudur. Son rakam aritmetik olarak hesaplanan kontrol hanesidir.</a:t>
            </a:r>
            <a:endParaRPr lang="en-US" dirty="0"/>
          </a:p>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639" y="3141848"/>
            <a:ext cx="5099168" cy="239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2927927" y="5808371"/>
            <a:ext cx="4095482" cy="369332"/>
          </a:xfrm>
          <a:prstGeom prst="rect">
            <a:avLst/>
          </a:prstGeom>
          <a:noFill/>
        </p:spPr>
        <p:txBody>
          <a:bodyPr wrap="square" rtlCol="0">
            <a:spAutoFit/>
          </a:bodyPr>
          <a:lstStyle/>
          <a:p>
            <a:r>
              <a:rPr lang="tr-TR" b="1"/>
              <a:t>INTERLEAVED 2 of 5 barkod açılımı</a:t>
            </a:r>
            <a:endParaRPr lang="en-US" dirty="0"/>
          </a:p>
        </p:txBody>
      </p:sp>
    </p:spTree>
    <p:extLst>
      <p:ext uri="{BB962C8B-B14F-4D97-AF65-F5344CB8AC3E}">
        <p14:creationId xmlns:p14="http://schemas.microsoft.com/office/powerpoint/2010/main" val="352271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1.5.3. CODE </a:t>
            </a:r>
            <a:r>
              <a:rPr lang="tr-TR" b="1" dirty="0" smtClean="0"/>
              <a:t>39</a:t>
            </a:r>
            <a:endParaRPr lang="en-US" dirty="0"/>
          </a:p>
        </p:txBody>
      </p:sp>
      <p:sp>
        <p:nvSpPr>
          <p:cNvPr id="3" name="İçerik Yer Tutucusu 2"/>
          <p:cNvSpPr>
            <a:spLocks noGrp="1"/>
          </p:cNvSpPr>
          <p:nvPr>
            <p:ph idx="1"/>
          </p:nvPr>
        </p:nvSpPr>
        <p:spPr>
          <a:xfrm>
            <a:off x="677334" y="1478009"/>
            <a:ext cx="8596668" cy="3880773"/>
          </a:xfrm>
        </p:spPr>
        <p:txBody>
          <a:bodyPr/>
          <a:lstStyle/>
          <a:p>
            <a:r>
              <a:rPr lang="tr-TR" dirty="0"/>
              <a:t>Muhtemelen  en  yaygın  genel  amaçlı  </a:t>
            </a:r>
            <a:r>
              <a:rPr lang="tr-TR" dirty="0" err="1"/>
              <a:t>alfanumerik</a:t>
            </a:r>
            <a:r>
              <a:rPr lang="tr-TR" dirty="0"/>
              <a:t>  (tüm  harf  ve  sayıları  kapsayan) koddur. Çok geniş desteğe sahiptir ve pek çok organizasyon tarafından genel ticari ve endüstriyel kullanım standardı olarak kabul edilir. Karakterleri bire bir kodlar ve kodlanabilen karakter sayısı teorik olarak sınırsızdır. Başlangıç ve bitiş karakterleri okuma güvenliği sağlar. Tek dezavantajı kodun fazla kompakt (küçük) olmaması nedeniyle gerçekte kodlanabilecek karakter   sayısının   nispeten   sınırlı   olmasıdır.   </a:t>
            </a:r>
            <a:r>
              <a:rPr lang="tr-TR" dirty="0" err="1"/>
              <a:t>Code</a:t>
            </a:r>
            <a:r>
              <a:rPr lang="tr-TR" dirty="0"/>
              <a:t>   39   kodlarında   kontrol   karakteri </a:t>
            </a:r>
            <a:r>
              <a:rPr lang="tr-TR" dirty="0" err="1"/>
              <a:t>opsiyoneldir</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718" y="4050316"/>
            <a:ext cx="5185423" cy="173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803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1.5.3. CODE 39</a:t>
            </a:r>
            <a:endParaRPr lang="en-US" dirty="0"/>
          </a:p>
        </p:txBody>
      </p:sp>
      <p:sp>
        <p:nvSpPr>
          <p:cNvPr id="3" name="İçerik Yer Tutucusu 2"/>
          <p:cNvSpPr>
            <a:spLocks noGrp="1"/>
          </p:cNvSpPr>
          <p:nvPr>
            <p:ph idx="1"/>
          </p:nvPr>
        </p:nvSpPr>
        <p:spPr/>
        <p:txBody>
          <a:bodyPr/>
          <a:lstStyle/>
          <a:p>
            <a:r>
              <a:rPr lang="tr-TR" dirty="0"/>
              <a:t>Kod herhangi bir uzunlukta ve alfabenin tüm büyük harflerini kodlayabildiği gibi numerikler </a:t>
            </a:r>
            <a:r>
              <a:rPr lang="tr-TR" b="1" dirty="0"/>
              <a:t>- . $ / % * </a:t>
            </a:r>
            <a:r>
              <a:rPr lang="tr-TR" dirty="0"/>
              <a:t>ve boşluk karakterlerini de kodlar. Küçük harfleri kodlayamaz</a:t>
            </a:r>
            <a:r>
              <a:rPr lang="tr-TR" dirty="0" smtClean="0"/>
              <a:t>.</a:t>
            </a:r>
            <a:endParaRPr lang="en-US" dirty="0"/>
          </a:p>
          <a:p>
            <a:r>
              <a:rPr lang="tr-TR" dirty="0"/>
              <a:t>CODE 39 daima bir yıldız (*) ile başlar ve biter, yıldız start/stop karakterleri olarak bilinir ve sadece kodun başında ve sonunda kullanılabilir.</a:t>
            </a:r>
            <a:endParaRPr lang="en-US" dirty="0"/>
          </a:p>
          <a:p>
            <a:endParaRPr lang="en-US" dirty="0"/>
          </a:p>
        </p:txBody>
      </p:sp>
    </p:spTree>
    <p:extLst>
      <p:ext uri="{BB962C8B-B14F-4D97-AF65-F5344CB8AC3E}">
        <p14:creationId xmlns:p14="http://schemas.microsoft.com/office/powerpoint/2010/main" val="3961721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1.5.4. CODABAR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En yoğun kullanılan barkodların bir tanesi de </a:t>
            </a:r>
            <a:r>
              <a:rPr lang="tr-TR" dirty="0" err="1"/>
              <a:t>CODABAR’dır</a:t>
            </a:r>
            <a:r>
              <a:rPr lang="tr-TR" dirty="0"/>
              <a:t>. CODE 39 gibi, herhangi bir uzunlukta olabilir fakat sadece numerik karakterler ve </a:t>
            </a:r>
            <a:r>
              <a:rPr lang="tr-TR" b="1" dirty="0"/>
              <a:t>$ - : / . + </a:t>
            </a:r>
            <a:r>
              <a:rPr lang="tr-TR" dirty="0"/>
              <a:t>işaretlerini kodlayabilir. Alfabetik  karakterler  kodlanamaz.  </a:t>
            </a:r>
            <a:r>
              <a:rPr lang="tr-TR" dirty="0" err="1"/>
              <a:t>Codabarda</a:t>
            </a:r>
            <a:r>
              <a:rPr lang="tr-TR" dirty="0"/>
              <a:t>  ayrıca  start/stop  karakterleri  de  kullanılır. Bunlar a, b, c ve d’dir ve herhangi bir kombinasyonla kullanılabilir, bir kod başlangıcında ve bir de bitişindedir. Bunlar daima küçük harflerdir.</a:t>
            </a:r>
            <a:endParaRPr lang="en-US" dirty="0"/>
          </a:p>
          <a:p>
            <a:endParaRPr lang="en-US" dirty="0"/>
          </a:p>
        </p:txBody>
      </p:sp>
    </p:spTree>
    <p:extLst>
      <p:ext uri="{BB962C8B-B14F-4D97-AF65-F5344CB8AC3E}">
        <p14:creationId xmlns:p14="http://schemas.microsoft.com/office/powerpoint/2010/main" val="1498297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1.5.5. CODE 128</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CODE 128 genel amaçlı kullanılan bir koddur. Fakat yaygın olarak endüstriyel ortamlarda kullanılmaktadır. Bu kodlama sisteminde numerik ve </a:t>
            </a:r>
            <a:r>
              <a:rPr lang="tr-TR" dirty="0" err="1"/>
              <a:t>alfanumerik</a:t>
            </a:r>
            <a:r>
              <a:rPr lang="tr-TR" dirty="0"/>
              <a:t> karakterler kullanılmaktadır.</a:t>
            </a:r>
            <a:endParaRPr lang="en-US" dirty="0"/>
          </a:p>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743" y="3726302"/>
            <a:ext cx="6657448" cy="164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002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61871"/>
            <a:ext cx="8596668" cy="1320800"/>
          </a:xfrm>
        </p:spPr>
        <p:txBody>
          <a:bodyPr/>
          <a:lstStyle/>
          <a:p>
            <a:r>
              <a:rPr lang="tr-TR" b="1" dirty="0"/>
              <a:t>1.5.6. PDF 417</a:t>
            </a:r>
            <a:r>
              <a:rPr lang="en-US" dirty="0"/>
              <a:t/>
            </a:r>
            <a:br>
              <a:rPr lang="en-US" dirty="0"/>
            </a:br>
            <a:endParaRPr lang="en-US" dirty="0"/>
          </a:p>
        </p:txBody>
      </p:sp>
      <p:sp>
        <p:nvSpPr>
          <p:cNvPr id="3" name="İçerik Yer Tutucusu 2"/>
          <p:cNvSpPr>
            <a:spLocks noGrp="1"/>
          </p:cNvSpPr>
          <p:nvPr>
            <p:ph idx="1"/>
          </p:nvPr>
        </p:nvSpPr>
        <p:spPr>
          <a:xfrm>
            <a:off x="677334" y="1053005"/>
            <a:ext cx="8596668" cy="3880773"/>
          </a:xfrm>
        </p:spPr>
        <p:txBody>
          <a:bodyPr/>
          <a:lstStyle/>
          <a:p>
            <a:r>
              <a:rPr lang="tr-TR" dirty="0"/>
              <a:t>Y</a:t>
            </a:r>
            <a:r>
              <a:rPr lang="tr-TR" dirty="0" smtClean="0"/>
              <a:t>aygın </a:t>
            </a:r>
            <a:r>
              <a:rPr lang="tr-TR" dirty="0"/>
              <a:t>barkod türlerinin yanı sıra gelişmiş ve gelişmekte olan başka kodlama türleri de vardır. Bunlardan birisi de iki boyutlu barkod olarak bilinen PDF 417’dir. Bu kodlama sisteminde çok küçük bir alana yaklaşık 2000 adet numerik ve alfa numerik karakter kodlanabilmektedir</a:t>
            </a:r>
            <a:r>
              <a:rPr lang="tr-TR" dirty="0" smtClean="0"/>
              <a:t>.</a:t>
            </a:r>
            <a:endParaRPr lang="en-US" dirty="0"/>
          </a:p>
          <a:p>
            <a:r>
              <a:rPr lang="tr-TR" dirty="0"/>
              <a:t>PDF 417, Otomatik Tanımlama/Veri Toplama sistemlerinin dünya çapında genişleyen uygulama alanları ve artmakta olan önemleriyle birlikte, daha güvenilir, daha gizli ve daha çok bilgi taşıyan kodlama sistemlerine olan ihtiyacın karşılanması üzerine sürmekte olan araştırmaların barkod alanındaki en gelişmiş örneğidir.</a:t>
            </a:r>
            <a:endParaRPr lang="en-US" dirty="0"/>
          </a:p>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505" y="4002743"/>
            <a:ext cx="5982326" cy="15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393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12035"/>
            <a:ext cx="8596668" cy="1320800"/>
          </a:xfrm>
        </p:spPr>
        <p:txBody>
          <a:bodyPr/>
          <a:lstStyle/>
          <a:p>
            <a:r>
              <a:rPr lang="tr-TR" b="1" dirty="0"/>
              <a:t>1.5.6. PDF 417</a:t>
            </a:r>
            <a:r>
              <a:rPr lang="en-US" dirty="0"/>
              <a:t/>
            </a:r>
            <a:br>
              <a:rPr lang="en-US" dirty="0"/>
            </a:br>
            <a:endParaRPr lang="en-US" dirty="0"/>
          </a:p>
        </p:txBody>
      </p:sp>
      <p:sp>
        <p:nvSpPr>
          <p:cNvPr id="3" name="İçerik Yer Tutucusu 2"/>
          <p:cNvSpPr>
            <a:spLocks noGrp="1"/>
          </p:cNvSpPr>
          <p:nvPr>
            <p:ph idx="1"/>
          </p:nvPr>
        </p:nvSpPr>
        <p:spPr>
          <a:xfrm>
            <a:off x="677334" y="1066437"/>
            <a:ext cx="8596668" cy="3880773"/>
          </a:xfrm>
        </p:spPr>
        <p:txBody>
          <a:bodyPr>
            <a:normAutofit/>
          </a:bodyPr>
          <a:lstStyle/>
          <a:p>
            <a:pPr algn="just"/>
            <a:r>
              <a:rPr lang="tr-TR" dirty="0"/>
              <a:t>Okunur/yazılır OT/VT elemanları olan </a:t>
            </a:r>
            <a:r>
              <a:rPr lang="tr-TR" dirty="0" err="1"/>
              <a:t>smart</a:t>
            </a:r>
            <a:r>
              <a:rPr lang="tr-TR" dirty="0"/>
              <a:t> kartların aksine PDF 417 her türlü ortam üzerine basılabilir, manyetik ve elektriksel ortamlardan etkilenmez. Smart kartların PDF 417 karşısında öne çıkan tek yönleri ise okunur/yazılır olmalarıdır. Ancak PDF 417, yaklaşık olarak </a:t>
            </a:r>
            <a:r>
              <a:rPr lang="tr-TR" dirty="0" err="1"/>
              <a:t>smart</a:t>
            </a:r>
            <a:r>
              <a:rPr lang="tr-TR" dirty="0"/>
              <a:t> kartlarda bulunan sabit bilginin tümünü içinde taşıyabilir.</a:t>
            </a:r>
            <a:endParaRPr lang="en-US" dirty="0"/>
          </a:p>
          <a:p>
            <a:pPr algn="just"/>
            <a:r>
              <a:rPr lang="tr-TR" dirty="0"/>
              <a:t>PDF 417 iki boyutlu barkod sistemi ile bilgisayar </a:t>
            </a:r>
            <a:r>
              <a:rPr lang="tr-TR" dirty="0" smtClean="0"/>
              <a:t>ortamında değerlendirilebilecek</a:t>
            </a:r>
            <a:r>
              <a:rPr lang="tr-TR" dirty="0"/>
              <a:t>, yazı, fotoğraf, parmak izi, imza gibi herhangi bir bilgiden PDF 417 sembolü </a:t>
            </a:r>
            <a:r>
              <a:rPr lang="tr-TR" dirty="0" smtClean="0"/>
              <a:t>oluşturulmaktadır.</a:t>
            </a:r>
            <a:r>
              <a:rPr lang="tr-TR" dirty="0"/>
              <a:t> </a:t>
            </a:r>
            <a:r>
              <a:rPr lang="tr-TR" dirty="0" smtClean="0"/>
              <a:t>85.725 </a:t>
            </a:r>
            <a:r>
              <a:rPr lang="tr-TR" dirty="0"/>
              <a:t>mm x 53.975 mm ISO Standart Kimlik Kartı boyutlarında PVC, kâğıt, polyester </a:t>
            </a:r>
            <a:r>
              <a:rPr lang="tr-TR" dirty="0" smtClean="0"/>
              <a:t>gibi</a:t>
            </a:r>
            <a:r>
              <a:rPr lang="tr-TR" dirty="0"/>
              <a:t> </a:t>
            </a:r>
            <a:r>
              <a:rPr lang="tr-TR" dirty="0" smtClean="0"/>
              <a:t>yüzeylere  </a:t>
            </a:r>
            <a:r>
              <a:rPr lang="tr-TR" dirty="0"/>
              <a:t>lamine  veya  hologram  yöntemiyle  basılacak  bir  kimlik  kartı  </a:t>
            </a:r>
            <a:r>
              <a:rPr lang="tr-TR" dirty="0" smtClean="0"/>
              <a:t>oluşturulması</a:t>
            </a:r>
            <a:r>
              <a:rPr lang="tr-TR" dirty="0"/>
              <a:t> </a:t>
            </a:r>
            <a:r>
              <a:rPr lang="tr-TR" dirty="0" smtClean="0"/>
              <a:t>sağlanmaktadır.</a:t>
            </a:r>
            <a:endParaRPr lang="en-US" dirty="0"/>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80" y="4268778"/>
            <a:ext cx="5006146" cy="204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766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1.5.6. PDF 417</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PDF 417 ile bu sorunların tümü ortadan kalkmakta, tek bir barkod içine gerekli tüm bilgiler yerleştirilebilmektedir. Bu sayede ürün ile ilgili sadece anahtar bilgisi değil, veri tabanında bulunan ürün ile ilgili tüm bilgiler taşınabilir olmaktadır. Bu yüzden PDF 417 bir anlamda taşınabilir veri kütüğü görevi görmektedir.</a:t>
            </a:r>
            <a:endParaRPr lang="en-US" dirty="0"/>
          </a:p>
          <a:p>
            <a:r>
              <a:rPr lang="tr-TR" dirty="0" smtClean="0"/>
              <a:t>Uygulama </a:t>
            </a:r>
            <a:r>
              <a:rPr lang="tr-TR" dirty="0"/>
              <a:t>alanları:</a:t>
            </a:r>
            <a:endParaRPr lang="en-US" dirty="0"/>
          </a:p>
          <a:p>
            <a:pPr marL="0" indent="0">
              <a:buNone/>
            </a:pPr>
            <a:r>
              <a:rPr lang="tr-TR" dirty="0" smtClean="0"/>
              <a:t>		Sevkiyat</a:t>
            </a:r>
            <a:r>
              <a:rPr lang="tr-TR" dirty="0"/>
              <a:t>, kâğıt üzerinde veri değişimi</a:t>
            </a:r>
            <a:endParaRPr lang="en-US" dirty="0"/>
          </a:p>
          <a:p>
            <a:pPr marL="0" indent="0">
              <a:buNone/>
            </a:pPr>
            <a:r>
              <a:rPr lang="tr-TR" dirty="0" smtClean="0"/>
              <a:t>		Stok kontrolü</a:t>
            </a:r>
            <a:endParaRPr lang="en-US" dirty="0" smtClean="0"/>
          </a:p>
          <a:p>
            <a:pPr marL="0" indent="0">
              <a:buNone/>
            </a:pPr>
            <a:r>
              <a:rPr lang="tr-TR" dirty="0" smtClean="0"/>
              <a:t>		Üretim kalite kontrol / Bakım onarım takibi</a:t>
            </a:r>
            <a:endParaRPr lang="en-US" dirty="0" smtClean="0"/>
          </a:p>
          <a:p>
            <a:pPr marL="0" indent="0">
              <a:buNone/>
            </a:pPr>
            <a:r>
              <a:rPr lang="tr-TR" dirty="0" smtClean="0"/>
              <a:t>		Kimlik </a:t>
            </a:r>
            <a:r>
              <a:rPr lang="tr-TR" dirty="0"/>
              <a:t>kartları</a:t>
            </a:r>
            <a:endParaRPr lang="en-US" dirty="0"/>
          </a:p>
          <a:p>
            <a:endParaRPr lang="en-US" dirty="0"/>
          </a:p>
        </p:txBody>
      </p:sp>
    </p:spTree>
    <p:extLst>
      <p:ext uri="{BB962C8B-B14F-4D97-AF65-F5344CB8AC3E}">
        <p14:creationId xmlns:p14="http://schemas.microsoft.com/office/powerpoint/2010/main" val="2322583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1.6. Barkod Alfabesi</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Öncelikle bilinmesi gereken şey barkod çizgilerinin sadece ürünün referans numarasını gösterdiğidir. Herkesin sandığı gibi bu çizgiler ürünün fiyatı ve ürün hakkındaki bilgileri içermez. Bu bilgiler bilgisayarda kayıtlıdır</a:t>
            </a:r>
            <a:r>
              <a:rPr lang="tr-TR" dirty="0" smtClean="0"/>
              <a:t>.</a:t>
            </a:r>
            <a:endParaRPr lang="en-US" dirty="0"/>
          </a:p>
          <a:p>
            <a:r>
              <a:rPr lang="tr-TR" dirty="0"/>
              <a:t>Barkod  tarandığı  zaman  sinyal  sistemdeki  bilgisayara  ulaşır.  Bilgisayarda  girilen barkod numarasına göre ürünün fiyatını kasaya yansıtır. Eğer barkodlarda fiyat belli olsaydı, ürün fiyatı ne zaman değişse ürünün barkodu da her fiyat değişiminde değişecekti. Bu da maliyet ve zaman açısından çok büyük kayıplara neden olacaktı.</a:t>
            </a:r>
            <a:endParaRPr lang="en-US" dirty="0"/>
          </a:p>
          <a:p>
            <a:endParaRPr lang="en-US" dirty="0"/>
          </a:p>
        </p:txBody>
      </p:sp>
    </p:spTree>
    <p:extLst>
      <p:ext uri="{BB962C8B-B14F-4D97-AF65-F5344CB8AC3E}">
        <p14:creationId xmlns:p14="http://schemas.microsoft.com/office/powerpoint/2010/main" val="240206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a:t>-</a:t>
            </a:r>
            <a:r>
              <a:rPr lang="tr-TR" sz="2400" b="1" dirty="0"/>
              <a:t>1.1. Barkod Kullanılma Nedenleri</a:t>
            </a:r>
            <a:endParaRPr lang="en-US" sz="2400" dirty="0"/>
          </a:p>
        </p:txBody>
      </p:sp>
      <p:sp>
        <p:nvSpPr>
          <p:cNvPr id="3" name="İçerik Yer Tutucusu 2"/>
          <p:cNvSpPr>
            <a:spLocks noGrp="1"/>
          </p:cNvSpPr>
          <p:nvPr>
            <p:ph idx="1"/>
          </p:nvPr>
        </p:nvSpPr>
        <p:spPr>
          <a:xfrm>
            <a:off x="677334" y="1130870"/>
            <a:ext cx="4564367" cy="4534534"/>
          </a:xfrm>
        </p:spPr>
        <p:txBody>
          <a:bodyPr/>
          <a:lstStyle/>
          <a:p>
            <a:pPr algn="ctr"/>
            <a:r>
              <a:rPr lang="tr-TR" dirty="0"/>
              <a:t>İlk çıkan optik algılama sistemi OCR adı verilen ve hâlâ günümüzde kullanılan karakter tanımlama sistemidir. Ancak bu sistemde kullanılan karakterler numerik sayılar ve birkaç </a:t>
            </a:r>
            <a:r>
              <a:rPr lang="tr-TR" dirty="0" err="1"/>
              <a:t>alfanumerik</a:t>
            </a:r>
            <a:r>
              <a:rPr lang="tr-TR" dirty="0"/>
              <a:t> karakterlerden ibaret olduğundan yeterli olmamıştır. 1970’li yıllarda barkod adı verilen çizgi kod sistemi keşfedilmiştir.</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324" y="3708135"/>
            <a:ext cx="2276386" cy="227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2228045" y="5615189"/>
            <a:ext cx="2060620" cy="369332"/>
          </a:xfrm>
          <a:prstGeom prst="rect">
            <a:avLst/>
          </a:prstGeom>
          <a:noFill/>
        </p:spPr>
        <p:txBody>
          <a:bodyPr wrap="square" rtlCol="0">
            <a:spAutoFit/>
          </a:bodyPr>
          <a:lstStyle/>
          <a:p>
            <a:r>
              <a:rPr lang="tr-TR" dirty="0" smtClean="0"/>
              <a:t>Optik Algılayıcı</a:t>
            </a:r>
            <a:endParaRPr lang="en-US" dirty="0"/>
          </a:p>
        </p:txBody>
      </p:sp>
      <p:sp>
        <p:nvSpPr>
          <p:cNvPr id="5" name="Metin kutusu 4"/>
          <p:cNvSpPr txBox="1"/>
          <p:nvPr/>
        </p:nvSpPr>
        <p:spPr>
          <a:xfrm>
            <a:off x="5718220" y="1130870"/>
            <a:ext cx="4069724" cy="2585323"/>
          </a:xfrm>
          <a:prstGeom prst="rect">
            <a:avLst/>
          </a:prstGeom>
          <a:noFill/>
        </p:spPr>
        <p:txBody>
          <a:bodyPr wrap="square" rtlCol="0">
            <a:spAutoFit/>
          </a:bodyPr>
          <a:lstStyle/>
          <a:p>
            <a:pPr algn="ctr"/>
            <a:r>
              <a:rPr lang="tr-TR" dirty="0"/>
              <a:t>İlk çıkan optik algılama sistemi OCR adı verilen ve hâlâ günümüzde kullanılan karakter tanımlama sistemidir. Ancak bu sistemde kullanılan karakterler numerik sayılar ve birkaç </a:t>
            </a:r>
            <a:r>
              <a:rPr lang="tr-TR" dirty="0" err="1"/>
              <a:t>alfanumerik</a:t>
            </a:r>
            <a:r>
              <a:rPr lang="tr-TR" dirty="0"/>
              <a:t> karakterlerden ibaret olduğundan yeterli olmamıştır. 1970’li yıllarda barkod adı verilen çizgi kod sistemi keşfedilmiştir.</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031" y="3906210"/>
            <a:ext cx="4212229" cy="207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72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1.6. Barkod Alfabesi</a:t>
            </a:r>
            <a:r>
              <a:rPr lang="en-US" dirty="0"/>
              <a:t/>
            </a:r>
            <a:br>
              <a:rPr lang="en-US" dirty="0"/>
            </a:br>
            <a:endParaRPr lang="en-US" dirty="0"/>
          </a:p>
        </p:txBody>
      </p:sp>
      <p:sp>
        <p:nvSpPr>
          <p:cNvPr id="3" name="İçerik Yer Tutucusu 2"/>
          <p:cNvSpPr>
            <a:spLocks noGrp="1"/>
          </p:cNvSpPr>
          <p:nvPr>
            <p:ph idx="1"/>
          </p:nvPr>
        </p:nvSpPr>
        <p:spPr>
          <a:xfrm>
            <a:off x="677334" y="1465129"/>
            <a:ext cx="8596668" cy="3880773"/>
          </a:xfrm>
        </p:spPr>
        <p:txBody>
          <a:bodyPr/>
          <a:lstStyle/>
          <a:p>
            <a:r>
              <a:rPr lang="tr-TR" dirty="0"/>
              <a:t>Çubukların ve boşlukların </a:t>
            </a:r>
            <a:r>
              <a:rPr lang="tr-TR" dirty="0" err="1"/>
              <a:t>yanyana</a:t>
            </a:r>
            <a:r>
              <a:rPr lang="tr-TR" dirty="0"/>
              <a:t> dizilmesi ile 0-9 arası rakamlar, alfabedeki harfler ve nokta (  </a:t>
            </a:r>
            <a:r>
              <a:rPr lang="tr-TR" b="1" dirty="0"/>
              <a:t>. </a:t>
            </a:r>
            <a:r>
              <a:rPr lang="tr-TR" dirty="0"/>
              <a:t>), tire (  </a:t>
            </a:r>
            <a:r>
              <a:rPr lang="tr-TR" b="1" dirty="0"/>
              <a:t>- </a:t>
            </a:r>
            <a:r>
              <a:rPr lang="tr-TR" dirty="0"/>
              <a:t>), bölme işareti ( </a:t>
            </a:r>
            <a:r>
              <a:rPr lang="tr-TR" b="1" dirty="0"/>
              <a:t>/ </a:t>
            </a:r>
            <a:r>
              <a:rPr lang="tr-TR" dirty="0"/>
              <a:t>), yıldız ( </a:t>
            </a:r>
            <a:r>
              <a:rPr lang="tr-TR" b="1" dirty="0"/>
              <a:t>* </a:t>
            </a:r>
            <a:r>
              <a:rPr lang="tr-TR" dirty="0"/>
              <a:t>) gibi özel işaretler barkodlarla gösterilebilir. Bir rakam, harf ya da özel işaretin çubuklarla simgelenebilmesi için bu çubukların nasıl dizilmesi gerektiği barkod alfabesi (</a:t>
            </a:r>
            <a:r>
              <a:rPr lang="tr-TR" dirty="0" err="1"/>
              <a:t>barcode</a:t>
            </a:r>
            <a:r>
              <a:rPr lang="tr-TR" dirty="0"/>
              <a:t> </a:t>
            </a:r>
            <a:r>
              <a:rPr lang="tr-TR" dirty="0" err="1"/>
              <a:t>symbology</a:t>
            </a:r>
            <a:r>
              <a:rPr lang="tr-TR" dirty="0"/>
              <a:t>) ile tanımlanır. Çubukların yan yana dizilmesinin kurallarını belirleyen birçok barkod alfabesi vardır; bu alfabelerin bir kısmı yalnızca rakamları simgelerken bir kısmı da hem rakamları, hem harfleri hem de özel işaretleri simgeler.</a:t>
            </a:r>
            <a:endParaRPr lang="en-US" dirty="0"/>
          </a:p>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988" y="3895770"/>
            <a:ext cx="6567804" cy="198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609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1.6.1. Barkod Alfabesinin Oluşturulması</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Her EAN kodunun başlangıcında, ortasında KORUYUCU ÇUBUKLAR vardır. Bu çubuklar genellikle diğerlerine göre daha uzun çizilir. EAN kodu her zaman çubuk / boşluk / çubuk ile başlar ve biter ve ortada her zaman boşluk / çubuk / boşluk / çubuk / boşluk vardır. Bu boşluklar ve çubukların her biri genişliğin bir elemanıdır, </a:t>
            </a:r>
            <a:r>
              <a:rPr lang="tr-TR" dirty="0" err="1"/>
              <a:t>şöyleki</a:t>
            </a:r>
            <a:r>
              <a:rPr lang="tr-TR" dirty="0"/>
              <a:t>: 1 0 1 (başlangıç ve bitişte) 0 1 0 1 0 (ortada</a:t>
            </a:r>
            <a:r>
              <a:rPr lang="tr-TR" dirty="0" smtClean="0"/>
              <a:t>).</a:t>
            </a:r>
            <a:endParaRPr lang="en-US" dirty="0"/>
          </a:p>
          <a:p>
            <a:r>
              <a:rPr lang="tr-TR" dirty="0"/>
              <a:t>Her  sayı  yedi elemandan meydana  gelir, fakat sadece  2 tanesi çubuk,  2 tanesi  de boşluktur. Bu şu anlama gelir, bazı boşluklar ve çubuklar bir elemandan daha kalın olmak zorundadır. 4 rakamını kodlamak için sağdan başlayarak şunu kullanmalıyız; 1 0 1 1 1 0 0 (toplam 7 eleman fakat sadece 2 boşluk ve 2 çubuk).</a:t>
            </a:r>
            <a:endParaRPr lang="en-US" dirty="0"/>
          </a:p>
          <a:p>
            <a:endParaRPr lang="en-US" dirty="0"/>
          </a:p>
        </p:txBody>
      </p:sp>
    </p:spTree>
    <p:extLst>
      <p:ext uri="{BB962C8B-B14F-4D97-AF65-F5344CB8AC3E}">
        <p14:creationId xmlns:p14="http://schemas.microsoft.com/office/powerpoint/2010/main" val="3993762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84597"/>
            <a:ext cx="8596668" cy="1320800"/>
          </a:xfrm>
        </p:spPr>
        <p:txBody>
          <a:bodyPr>
            <a:normAutofit fontScale="90000"/>
          </a:bodyPr>
          <a:lstStyle/>
          <a:p>
            <a:r>
              <a:rPr lang="tr-TR" b="1" dirty="0"/>
              <a:t>1.6.1. Barkod Alfabesinin Oluşturulması</a:t>
            </a:r>
            <a:r>
              <a:rPr lang="en-US" dirty="0"/>
              <a:t/>
            </a:r>
            <a:br>
              <a:rPr lang="en-US" dirty="0"/>
            </a:br>
            <a:endParaRPr lang="en-US" dirty="0"/>
          </a:p>
        </p:txBody>
      </p:sp>
      <p:sp>
        <p:nvSpPr>
          <p:cNvPr id="3" name="İçerik Yer Tutucusu 2"/>
          <p:cNvSpPr>
            <a:spLocks noGrp="1"/>
          </p:cNvSpPr>
          <p:nvPr>
            <p:ph idx="1"/>
          </p:nvPr>
        </p:nvSpPr>
        <p:spPr>
          <a:xfrm>
            <a:off x="677334" y="844997"/>
            <a:ext cx="8596668" cy="3880773"/>
          </a:xfrm>
        </p:spPr>
        <p:txBody>
          <a:bodyPr/>
          <a:lstStyle/>
          <a:p>
            <a:r>
              <a:rPr lang="tr-TR" dirty="0"/>
              <a:t>Bugün dünyada yaygın olarak kullanılan başlıca barkod alfabeleri şunlardır: CODE 39, INTERLEAVED 2 of 5 (I 2 of 5, ITF), CODE 128. EAN-UCC sistemi, kendisine ait barkod alfabeleri olan EAN ve </a:t>
            </a:r>
            <a:r>
              <a:rPr lang="tr-TR" dirty="0" err="1"/>
              <a:t>UPC'nin</a:t>
            </a:r>
            <a:r>
              <a:rPr lang="tr-TR" dirty="0"/>
              <a:t> yanı sıra </a:t>
            </a:r>
            <a:r>
              <a:rPr lang="tr-TR" dirty="0" err="1"/>
              <a:t>Code</a:t>
            </a:r>
            <a:r>
              <a:rPr lang="tr-TR" dirty="0"/>
              <a:t> 128'i de kullanır. Bu alfabelerden ITF, EAN ve UPC yalnızca rakamları göstermek için kullanılır. CODE 39 ve CODE 128 rakamları, harfleri ve özel işaretleri simgelemek için kullanılır.</a:t>
            </a:r>
            <a:endParaRPr lang="en-US" dirty="0"/>
          </a:p>
          <a:p>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992" y="2543386"/>
            <a:ext cx="5468757" cy="414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033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 BARKOD STANDARTLARI</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EAN-UCC Sistemi kapsamında;</a:t>
            </a:r>
            <a:endParaRPr lang="en-US" dirty="0"/>
          </a:p>
          <a:p>
            <a:pPr marL="0" indent="0">
              <a:buNone/>
            </a:pPr>
            <a:r>
              <a:rPr lang="tr-TR" dirty="0" smtClean="0"/>
              <a:t>	</a:t>
            </a:r>
          </a:p>
          <a:p>
            <a:pPr marL="0" indent="0">
              <a:buNone/>
            </a:pPr>
            <a:r>
              <a:rPr lang="tr-TR" dirty="0" smtClean="0"/>
              <a:t>		Tanımlama</a:t>
            </a:r>
            <a:endParaRPr lang="en-US" dirty="0"/>
          </a:p>
          <a:p>
            <a:pPr marL="0" indent="0">
              <a:buNone/>
            </a:pPr>
            <a:r>
              <a:rPr lang="tr-TR" dirty="0" smtClean="0"/>
              <a:t>		Numaralandırma</a:t>
            </a:r>
            <a:endParaRPr lang="en-US" dirty="0"/>
          </a:p>
          <a:p>
            <a:pPr marL="0" indent="0">
              <a:buNone/>
            </a:pPr>
            <a:r>
              <a:rPr lang="tr-TR" dirty="0" smtClean="0"/>
              <a:t>		Barkod </a:t>
            </a:r>
            <a:r>
              <a:rPr lang="tr-TR" dirty="0"/>
              <a:t>ile simgeleme standartları bulunmaktadır.</a:t>
            </a:r>
            <a:endParaRPr lang="en-US" dirty="0"/>
          </a:p>
          <a:p>
            <a:pPr marL="0" indent="0">
              <a:buNone/>
            </a:pPr>
            <a:endParaRPr lang="en-US" dirty="0"/>
          </a:p>
        </p:txBody>
      </p:sp>
    </p:spTree>
    <p:extLst>
      <p:ext uri="{BB962C8B-B14F-4D97-AF65-F5344CB8AC3E}">
        <p14:creationId xmlns:p14="http://schemas.microsoft.com/office/powerpoint/2010/main" val="119780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 BARKOD STANDARTLARI</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dirty="0"/>
              <a:t>1970’li yılların ilk yarısında önce ABD’de UCC (</a:t>
            </a:r>
            <a:r>
              <a:rPr lang="tr-TR" dirty="0" err="1"/>
              <a:t>Unıform</a:t>
            </a:r>
            <a:r>
              <a:rPr lang="tr-TR" dirty="0"/>
              <a:t> </a:t>
            </a:r>
            <a:r>
              <a:rPr lang="tr-TR" dirty="0" err="1"/>
              <a:t>Code</a:t>
            </a:r>
            <a:r>
              <a:rPr lang="tr-TR" dirty="0"/>
              <a:t> </a:t>
            </a:r>
            <a:r>
              <a:rPr lang="tr-TR" dirty="0" err="1"/>
              <a:t>Council</a:t>
            </a:r>
            <a:r>
              <a:rPr lang="tr-TR" dirty="0"/>
              <a:t>) tarafından geliştirilmeye  başlanan  bu sistem,  sonraki  yıllarda  </a:t>
            </a:r>
            <a:r>
              <a:rPr lang="tr-TR" dirty="0" err="1"/>
              <a:t>EAN’ın</a:t>
            </a:r>
            <a:r>
              <a:rPr lang="tr-TR" dirty="0"/>
              <a:t>  (</a:t>
            </a:r>
            <a:r>
              <a:rPr lang="tr-TR" dirty="0" err="1"/>
              <a:t>Europian</a:t>
            </a:r>
            <a:r>
              <a:rPr lang="tr-TR" dirty="0"/>
              <a:t>  </a:t>
            </a:r>
            <a:r>
              <a:rPr lang="tr-TR" dirty="0" err="1"/>
              <a:t>Article</a:t>
            </a:r>
            <a:r>
              <a:rPr lang="tr-TR" dirty="0"/>
              <a:t> </a:t>
            </a:r>
            <a:r>
              <a:rPr lang="tr-TR" dirty="0" err="1"/>
              <a:t>Numbering</a:t>
            </a:r>
            <a:r>
              <a:rPr lang="tr-TR" dirty="0"/>
              <a:t> </a:t>
            </a:r>
            <a:r>
              <a:rPr lang="tr-TR" dirty="0" err="1"/>
              <a:t>Assocation</a:t>
            </a:r>
            <a:r>
              <a:rPr lang="tr-TR" dirty="0"/>
              <a:t>) oluşması ile Avrupa’da da uygulanmaya başlanmıştır</a:t>
            </a:r>
            <a:r>
              <a:rPr lang="tr-TR" dirty="0" smtClean="0"/>
              <a:t>.</a:t>
            </a:r>
            <a:endParaRPr lang="en-US" dirty="0"/>
          </a:p>
          <a:p>
            <a:r>
              <a:rPr lang="tr-TR" dirty="0"/>
              <a:t>1995’te Avrupa’daki EAN ile ABD’deki UCC örgütlerinin her iki sistemi uyumlaştırma çalışmaları başlamış, sistemin adı </a:t>
            </a:r>
            <a:r>
              <a:rPr lang="tr-TR" b="1" dirty="0"/>
              <a:t>EAN-UCC Sistemi  </a:t>
            </a:r>
            <a:r>
              <a:rPr lang="tr-TR" dirty="0"/>
              <a:t>olarak belirlenmiş ve  Avrupa’daki EAN örgütü uluslar arası bir örgüte dönüşerek </a:t>
            </a:r>
            <a:r>
              <a:rPr lang="tr-TR" b="1" dirty="0"/>
              <a:t>EAN International </a:t>
            </a:r>
            <a:r>
              <a:rPr lang="tr-TR" dirty="0"/>
              <a:t>adını almıştır. Bu değişiklikler sonucunda, EAN-UCC sistemi, bir numaralandırma ve barkod </a:t>
            </a:r>
            <a:r>
              <a:rPr lang="tr-TR" dirty="0" err="1"/>
              <a:t>standartı</a:t>
            </a:r>
            <a:r>
              <a:rPr lang="tr-TR" dirty="0"/>
              <a:t> uygulaması olmanın ötesine geçerek kapsamını genişletmiş, </a:t>
            </a:r>
            <a:r>
              <a:rPr lang="tr-TR" dirty="0" err="1"/>
              <a:t>uluslarası</a:t>
            </a:r>
            <a:r>
              <a:rPr lang="tr-TR" dirty="0"/>
              <a:t> ticarette el değiştiren ürünlerin tanımlanması başta olmak üzere tüm elektronik ticaret uygulamalarının alt yapısını oluşturan evrensel bilgi tanımlama ve uygulama standartlarını geliştiren ve kurallarını koyan bir yapı kimliğini kazanmıştır.</a:t>
            </a:r>
            <a:endParaRPr lang="en-US" dirty="0"/>
          </a:p>
          <a:p>
            <a:endParaRPr lang="en-US" dirty="0"/>
          </a:p>
        </p:txBody>
      </p:sp>
    </p:spTree>
    <p:extLst>
      <p:ext uri="{BB962C8B-B14F-4D97-AF65-F5344CB8AC3E}">
        <p14:creationId xmlns:p14="http://schemas.microsoft.com/office/powerpoint/2010/main" val="854307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2.1. EAN-UCC Sistemi</a:t>
            </a:r>
            <a:r>
              <a:rPr lang="en-US" dirty="0"/>
              <a:t/>
            </a:r>
            <a:br>
              <a:rPr lang="en-US" dirty="0"/>
            </a:br>
            <a:endParaRPr lang="en-US" dirty="0"/>
          </a:p>
        </p:txBody>
      </p:sp>
      <p:sp>
        <p:nvSpPr>
          <p:cNvPr id="3" name="İçerik Yer Tutucusu 2"/>
          <p:cNvSpPr>
            <a:spLocks noGrp="1"/>
          </p:cNvSpPr>
          <p:nvPr>
            <p:ph idx="1"/>
          </p:nvPr>
        </p:nvSpPr>
        <p:spPr>
          <a:xfrm>
            <a:off x="677334" y="1403797"/>
            <a:ext cx="8596668" cy="4637565"/>
          </a:xfrm>
        </p:spPr>
        <p:txBody>
          <a:bodyPr>
            <a:normAutofit fontScale="92500" lnSpcReduction="20000"/>
          </a:bodyPr>
          <a:lstStyle/>
          <a:p>
            <a:r>
              <a:rPr lang="tr-TR" dirty="0"/>
              <a:t>Kısaca bir bilgi </a:t>
            </a:r>
            <a:r>
              <a:rPr lang="tr-TR" dirty="0" err="1"/>
              <a:t>standartı</a:t>
            </a:r>
            <a:r>
              <a:rPr lang="tr-TR" dirty="0"/>
              <a:t> tanımlama ve uygulama sistemi olarak anılabilecek EAN- UCC Sistemi, merkezi Brüksel’de bulunan EAN </a:t>
            </a:r>
            <a:r>
              <a:rPr lang="tr-TR" dirty="0" err="1"/>
              <a:t>Internatıonal</a:t>
            </a:r>
            <a:r>
              <a:rPr lang="tr-TR" dirty="0"/>
              <a:t> tarafından geliştirilmekte ve tüm dünya çapında yönetilmektedir. EAN </a:t>
            </a:r>
            <a:r>
              <a:rPr lang="tr-TR" dirty="0" err="1"/>
              <a:t>International’e</a:t>
            </a:r>
            <a:r>
              <a:rPr lang="tr-TR" dirty="0"/>
              <a:t> bağlı yerel EAN Numaralandırma Organizasyonları,  tanımlama  ve  numaralandırma  standartlarının  uygulayıcılarıdır. Türkiye’deki EAN Numaralama Organizasyonu </a:t>
            </a:r>
            <a:r>
              <a:rPr lang="tr-TR" b="1" dirty="0"/>
              <a:t>TOBB-</a:t>
            </a:r>
            <a:r>
              <a:rPr lang="tr-TR" b="1" dirty="0" err="1"/>
              <a:t>MMNM</a:t>
            </a:r>
            <a:r>
              <a:rPr lang="tr-TR" dirty="0" err="1"/>
              <a:t>’dir</a:t>
            </a:r>
            <a:r>
              <a:rPr lang="tr-TR" dirty="0"/>
              <a:t>.</a:t>
            </a:r>
            <a:endParaRPr lang="en-US" dirty="0"/>
          </a:p>
          <a:p>
            <a:r>
              <a:rPr lang="tr-TR" dirty="0" smtClean="0"/>
              <a:t>EAN </a:t>
            </a:r>
            <a:r>
              <a:rPr lang="tr-TR" dirty="0"/>
              <a:t>Numaralama  Organizasyonları tarafından  verilen  numaralar  ve  bu  numaraları içeren barkodlar, dünyanın her yerinde geçerli olup uluslararası tüm ticari işlemler ve Tedarik Zinciri uygulamalarında herhangi bir değişikliğe gerek kalmaksızın kullanılabilir.</a:t>
            </a:r>
            <a:endParaRPr lang="en-US" dirty="0"/>
          </a:p>
          <a:p>
            <a:r>
              <a:rPr lang="tr-TR" dirty="0"/>
              <a:t> </a:t>
            </a:r>
            <a:r>
              <a:rPr lang="tr-TR" dirty="0" smtClean="0"/>
              <a:t>EAN-UCC </a:t>
            </a:r>
            <a:r>
              <a:rPr lang="tr-TR" dirty="0"/>
              <a:t>Sistemi başlangıçta perakende satış sektörünün gereksinimlerini karşılamak üzere  geliştirildiyse  de  daha  sonra  ürünlerin  tanımlanmasına  ihtiyaç  duyan tüm ticari  ve endüstriyel sektörler tarafından uygulanmaya başlanmış, yalnızca tüketim ürünlerinde değil tekstil, otomotiv, sağlık gibi sektörlerde de kullanılmıştır.</a:t>
            </a:r>
            <a:endParaRPr lang="en-US" dirty="0"/>
          </a:p>
          <a:p>
            <a:r>
              <a:rPr lang="tr-TR" dirty="0" smtClean="0"/>
              <a:t>Ticari </a:t>
            </a:r>
            <a:r>
              <a:rPr lang="tr-TR" dirty="0"/>
              <a:t>ve endüstriyel kuruluşların gereksinimlerinin yanı sıra teknolojinin gelişmesine de uyum sağlayan ve hemen tüm sektörlerin uygulayabileceği tanımlama ve numaralama standartlarını geliştiren EAN-UCC Sistemi, bugün dünyanın her yerinde kullanılmakta ve sağladığı olanaklarla elektronik ticaretin de altyapısını oluşturmaktadır.</a:t>
            </a:r>
            <a:endParaRPr lang="en-US" dirty="0"/>
          </a:p>
          <a:p>
            <a:endParaRPr lang="en-US" dirty="0"/>
          </a:p>
        </p:txBody>
      </p:sp>
    </p:spTree>
    <p:extLst>
      <p:ext uri="{BB962C8B-B14F-4D97-AF65-F5344CB8AC3E}">
        <p14:creationId xmlns:p14="http://schemas.microsoft.com/office/powerpoint/2010/main" val="2135051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2.1.1. TOBB-MMNM</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Özel  sektörün  Türkiye'deki  en  üst  düzeydeki  yasal  temsilcisi  Türkiye  Odalar  ve Borsalar Birliği (TOBB), Türkiye'de üretilen ürünlerin gerek ulusal gerekse uluslararası ticarette, herhangi bir sorun ile karşılaşmadan tanınmasını ve izlenebilmesini sağlamak </a:t>
            </a:r>
            <a:r>
              <a:rPr lang="tr-TR" dirty="0" smtClean="0"/>
              <a:t>üzere</a:t>
            </a:r>
            <a:r>
              <a:rPr lang="tr-TR" dirty="0"/>
              <a:t> </a:t>
            </a:r>
            <a:r>
              <a:rPr lang="tr-TR" dirty="0" smtClean="0"/>
              <a:t>1988'de </a:t>
            </a:r>
            <a:r>
              <a:rPr lang="tr-TR" dirty="0"/>
              <a:t>Uluslararası Mal Numaralama Örgütü </a:t>
            </a:r>
            <a:r>
              <a:rPr lang="tr-TR" dirty="0" err="1"/>
              <a:t>EAN'a</a:t>
            </a:r>
            <a:r>
              <a:rPr lang="tr-TR" dirty="0"/>
              <a:t> üye olmuştur</a:t>
            </a:r>
            <a:r>
              <a:rPr lang="tr-TR" dirty="0" smtClean="0"/>
              <a:t>.</a:t>
            </a:r>
            <a:endParaRPr lang="en-US" dirty="0"/>
          </a:p>
          <a:p>
            <a:r>
              <a:rPr lang="tr-TR" dirty="0"/>
              <a:t>EAN üyesi TOBB, kendi bünyesinde kurduğu Millî Mal Numaralama Merkezi (MMNM) ile Türkiye'de EAN-UCC Sisteminin gerektirdiği uygulamaları yürütmektedir. MMNM, Türkiye'deki işletmelerin EAN-UCC Sistemine üye olmalarını sağlayan, ulusal standartları geliştiren ve sistemin gerektirdiği tüm düzenlemeleri yapan ulusal kuruluştur.</a:t>
            </a:r>
            <a:endParaRPr lang="en-US" dirty="0"/>
          </a:p>
          <a:p>
            <a:endParaRPr lang="en-US" dirty="0"/>
          </a:p>
        </p:txBody>
      </p:sp>
    </p:spTree>
    <p:extLst>
      <p:ext uri="{BB962C8B-B14F-4D97-AF65-F5344CB8AC3E}">
        <p14:creationId xmlns:p14="http://schemas.microsoft.com/office/powerpoint/2010/main" val="2388263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2.1.1.1. TOBB-</a:t>
            </a:r>
            <a:r>
              <a:rPr lang="tr-TR" b="1" dirty="0" err="1"/>
              <a:t>MMNM'nin</a:t>
            </a:r>
            <a:r>
              <a:rPr lang="tr-TR" b="1" dirty="0"/>
              <a:t> Çalışmaları</a:t>
            </a:r>
            <a:r>
              <a:rPr lang="en-US" dirty="0"/>
              <a:t/>
            </a:r>
            <a:br>
              <a:rPr lang="en-US" dirty="0"/>
            </a:br>
            <a:endParaRPr lang="en-US" dirty="0"/>
          </a:p>
        </p:txBody>
      </p:sp>
      <p:sp>
        <p:nvSpPr>
          <p:cNvPr id="3" name="İçerik Yer Tutucusu 2"/>
          <p:cNvSpPr>
            <a:spLocks noGrp="1"/>
          </p:cNvSpPr>
          <p:nvPr>
            <p:ph idx="1"/>
          </p:nvPr>
        </p:nvSpPr>
        <p:spPr>
          <a:xfrm>
            <a:off x="677334" y="1416677"/>
            <a:ext cx="8596668" cy="4624686"/>
          </a:xfrm>
        </p:spPr>
        <p:txBody>
          <a:bodyPr>
            <a:normAutofit fontScale="92500" lnSpcReduction="20000"/>
          </a:bodyPr>
          <a:lstStyle/>
          <a:p>
            <a:r>
              <a:rPr lang="tr-TR" dirty="0" smtClean="0"/>
              <a:t>EAN-UCC </a:t>
            </a:r>
            <a:r>
              <a:rPr lang="tr-TR" dirty="0"/>
              <a:t>Sistemi standartlarına uygun olarak ulusal standartları geliştirir ve uygular.</a:t>
            </a:r>
            <a:endParaRPr lang="en-US" dirty="0"/>
          </a:p>
          <a:p>
            <a:r>
              <a:rPr lang="tr-TR" dirty="0" smtClean="0"/>
              <a:t>EAN-UCC  </a:t>
            </a:r>
            <a:r>
              <a:rPr lang="tr-TR" dirty="0"/>
              <a:t>Sisteminin  uygulanması  için  ulusal  kurumlarla  işbirliği  ve  ortak çalışmalar yapar.</a:t>
            </a:r>
            <a:endParaRPr lang="en-US" dirty="0"/>
          </a:p>
          <a:p>
            <a:r>
              <a:rPr lang="tr-TR" dirty="0" err="1" smtClean="0"/>
              <a:t>EAN'ın</a:t>
            </a:r>
            <a:r>
              <a:rPr lang="tr-TR" dirty="0" smtClean="0"/>
              <a:t>  </a:t>
            </a:r>
            <a:r>
              <a:rPr lang="tr-TR" dirty="0"/>
              <a:t>hazırladığı  tanıtıcı  ve  eğitici  dokümanları  </a:t>
            </a:r>
            <a:r>
              <a:rPr lang="tr-TR" dirty="0" err="1"/>
              <a:t>Türkçe'ye</a:t>
            </a:r>
            <a:r>
              <a:rPr lang="tr-TR" dirty="0"/>
              <a:t>  çevirerek  ve yerelleştirerek Türkiye'de kullanıma sunar.</a:t>
            </a:r>
            <a:endParaRPr lang="en-US" dirty="0"/>
          </a:p>
          <a:p>
            <a:r>
              <a:rPr lang="tr-TR" dirty="0" smtClean="0"/>
              <a:t>EAN-UCC   </a:t>
            </a:r>
            <a:r>
              <a:rPr lang="tr-TR" dirty="0"/>
              <a:t>Sistemi   kapsamındaki   standartların   tanınması,   yayılması   ve uygulanmasını   sağlamak   üzere   gerekli   yayın,   dokümantasyon,   duyuruları hazırlar, eğitim, konferans, seminer gibi etkinlikler düzenler.</a:t>
            </a:r>
            <a:endParaRPr lang="en-US" dirty="0"/>
          </a:p>
          <a:p>
            <a:r>
              <a:rPr lang="tr-TR" dirty="0" smtClean="0"/>
              <a:t>EAN-UCC </a:t>
            </a:r>
            <a:r>
              <a:rPr lang="tr-TR" dirty="0"/>
              <a:t>Sistemine üyelik için başvuran firmaların başvurularını inceleyerek uygun bulunanları EAN-UCC Sistemine üye kaydeder ve firma numarası verir.</a:t>
            </a:r>
            <a:endParaRPr lang="en-US" dirty="0"/>
          </a:p>
          <a:p>
            <a:r>
              <a:rPr lang="tr-TR" dirty="0" smtClean="0"/>
              <a:t>UPC </a:t>
            </a:r>
            <a:r>
              <a:rPr lang="tr-TR" dirty="0"/>
              <a:t>kullanımı isteyen firmalara </a:t>
            </a:r>
            <a:r>
              <a:rPr lang="tr-TR" dirty="0" err="1"/>
              <a:t>UCC'ye</a:t>
            </a:r>
            <a:r>
              <a:rPr lang="tr-TR" dirty="0"/>
              <a:t> başvurmak ve firma numarası almak için gerekli belgeleri sağlar, bu firmaların UCC ile ilişkilerinde aracılık yapar.</a:t>
            </a:r>
            <a:endParaRPr lang="en-US" dirty="0"/>
          </a:p>
          <a:p>
            <a:r>
              <a:rPr lang="tr-TR" dirty="0" smtClean="0"/>
              <a:t>EAN-UCC  </a:t>
            </a:r>
            <a:r>
              <a:rPr lang="tr-TR" dirty="0"/>
              <a:t>barkodunun  standartlara  uygun  biçimde  hazırlanmasını  sağlamak üzere üye firmaları ve </a:t>
            </a:r>
            <a:r>
              <a:rPr lang="tr-TR" dirty="0" err="1"/>
              <a:t>master</a:t>
            </a:r>
            <a:r>
              <a:rPr lang="tr-TR" dirty="0"/>
              <a:t> film üreticilerini bilgilendirir.</a:t>
            </a:r>
            <a:endParaRPr lang="en-US" dirty="0"/>
          </a:p>
          <a:p>
            <a:r>
              <a:rPr lang="tr-TR" dirty="0" smtClean="0"/>
              <a:t>EAN-UCC   </a:t>
            </a:r>
            <a:r>
              <a:rPr lang="tr-TR" dirty="0"/>
              <a:t>barkodunun   kullanımını   izler,   standartlara   uygun   </a:t>
            </a:r>
            <a:r>
              <a:rPr lang="tr-TR" dirty="0" smtClean="0"/>
              <a:t>basılmadığı</a:t>
            </a:r>
            <a:r>
              <a:rPr lang="tr-TR" dirty="0"/>
              <a:t> </a:t>
            </a:r>
            <a:r>
              <a:rPr lang="tr-TR" dirty="0" smtClean="0"/>
              <a:t>saptanan </a:t>
            </a:r>
            <a:r>
              <a:rPr lang="tr-TR" dirty="0"/>
              <a:t>EAN-UCC barkodları için üye firmayı uyarır.</a:t>
            </a:r>
            <a:endParaRPr lang="en-US" dirty="0"/>
          </a:p>
          <a:p>
            <a:endParaRPr lang="en-US" dirty="0"/>
          </a:p>
        </p:txBody>
      </p:sp>
    </p:spTree>
    <p:extLst>
      <p:ext uri="{BB962C8B-B14F-4D97-AF65-F5344CB8AC3E}">
        <p14:creationId xmlns:p14="http://schemas.microsoft.com/office/powerpoint/2010/main" val="2714054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2.1.1.2. TOBB-MMNM Uygulamaları</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err="1"/>
              <a:t>MMNM'ne</a:t>
            </a:r>
            <a:r>
              <a:rPr lang="tr-TR" dirty="0"/>
              <a:t>  bağlı  olarak  EAN-UCC  Sistemine  girmek  ve  ürünlerinde  </a:t>
            </a:r>
            <a:r>
              <a:rPr lang="tr-TR" dirty="0" smtClean="0"/>
              <a:t>EAN-UCC</a:t>
            </a:r>
            <a:r>
              <a:rPr lang="tr-TR" dirty="0"/>
              <a:t> </a:t>
            </a:r>
            <a:r>
              <a:rPr lang="tr-TR" dirty="0" smtClean="0"/>
              <a:t>barkodu </a:t>
            </a:r>
            <a:r>
              <a:rPr lang="tr-TR" dirty="0"/>
              <a:t>kullanmak </a:t>
            </a:r>
            <a:r>
              <a:rPr lang="tr-TR" dirty="0" smtClean="0"/>
              <a:t>isteyen</a:t>
            </a:r>
            <a:endParaRPr lang="en-US" dirty="0"/>
          </a:p>
          <a:p>
            <a:pPr marL="0" indent="0">
              <a:buNone/>
            </a:pPr>
            <a:r>
              <a:rPr lang="tr-TR" dirty="0" smtClean="0"/>
              <a:t>		Üretici</a:t>
            </a:r>
            <a:endParaRPr lang="en-US" dirty="0"/>
          </a:p>
          <a:p>
            <a:pPr marL="0" indent="0">
              <a:buNone/>
            </a:pPr>
            <a:r>
              <a:rPr lang="tr-TR" dirty="0" smtClean="0"/>
              <a:t>		İthalatçı</a:t>
            </a:r>
            <a:endParaRPr lang="en-US" dirty="0"/>
          </a:p>
          <a:p>
            <a:pPr marL="0" indent="0">
              <a:buNone/>
            </a:pPr>
            <a:r>
              <a:rPr lang="tr-TR" dirty="0" smtClean="0"/>
              <a:t>		İhracatçı</a:t>
            </a:r>
            <a:endParaRPr lang="en-US" dirty="0"/>
          </a:p>
          <a:p>
            <a:pPr marL="0" indent="0">
              <a:buNone/>
            </a:pPr>
            <a:r>
              <a:rPr lang="tr-TR" dirty="0" smtClean="0"/>
              <a:t>		Dağıtıcı </a:t>
            </a:r>
            <a:r>
              <a:rPr lang="tr-TR" dirty="0"/>
              <a:t>firmalar üye olur.</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170792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2.1.1.2. TOBB-MMNM Uygulamaları</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err="1"/>
              <a:t>MMNM'ne</a:t>
            </a:r>
            <a:r>
              <a:rPr lang="tr-TR" dirty="0"/>
              <a:t> Sanayi Odalarına (Kuzey Kıbrıs Türk Ticaret Odası ve Kuzey Kıbrıs Türk Sanayi  Odası  da  dahil)  ya  da  507  sayılı  Esnaf  ve  Sanatkarlar  Kanunu’na tabi  Esnaf  ve Sanatkarlar Odalarına kayıtlı gerçek ve tüzel kişiler üye olabilirler</a:t>
            </a:r>
            <a:r>
              <a:rPr lang="tr-TR" dirty="0" smtClean="0"/>
              <a:t>.</a:t>
            </a:r>
            <a:endParaRPr lang="en-US" dirty="0"/>
          </a:p>
          <a:p>
            <a:r>
              <a:rPr lang="tr-TR" dirty="0"/>
              <a:t>MMNM, kendisine üye olan firmalara EAN-UCC Sisteminde ve ürün barkodunda kullanılmak üzere EAN-UCC firma numarası verir. </a:t>
            </a:r>
            <a:r>
              <a:rPr lang="tr-TR" dirty="0" err="1"/>
              <a:t>MMNM'ne</a:t>
            </a:r>
            <a:r>
              <a:rPr lang="tr-TR" dirty="0"/>
              <a:t> üye olan ve firma numarasını alan firma, bu numara ile EAN-UCC Sistemini kullanan dünya ülkelerinde tanınmış olur.</a:t>
            </a:r>
            <a:endParaRPr lang="en-US" dirty="0"/>
          </a:p>
          <a:p>
            <a:endParaRPr lang="en-US" dirty="0"/>
          </a:p>
        </p:txBody>
      </p:sp>
    </p:spTree>
    <p:extLst>
      <p:ext uri="{BB962C8B-B14F-4D97-AF65-F5344CB8AC3E}">
        <p14:creationId xmlns:p14="http://schemas.microsoft.com/office/powerpoint/2010/main" val="1184537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a:t>-</a:t>
            </a:r>
            <a:r>
              <a:rPr lang="tr-TR" sz="2400" b="1" dirty="0"/>
              <a:t>1.1. Barkod Kullanılma Nedenleri</a:t>
            </a:r>
            <a:endParaRPr lang="en-US" sz="2400" dirty="0"/>
          </a:p>
        </p:txBody>
      </p:sp>
      <p:sp>
        <p:nvSpPr>
          <p:cNvPr id="3" name="İçerik Yer Tutucusu 2"/>
          <p:cNvSpPr>
            <a:spLocks noGrp="1"/>
          </p:cNvSpPr>
          <p:nvPr>
            <p:ph idx="1"/>
          </p:nvPr>
        </p:nvSpPr>
        <p:spPr/>
        <p:txBody>
          <a:bodyPr/>
          <a:lstStyle/>
          <a:p>
            <a:r>
              <a:rPr lang="tr-TR" dirty="0"/>
              <a:t>Barkod günümüzde en fazla ürün tanımlamasında kullanılmaktadır ve hatalı okuma oranı   10   milyonda   birden   düşük   hesaplanmıştır.   </a:t>
            </a:r>
            <a:r>
              <a:rPr lang="tr-TR" dirty="0" err="1"/>
              <a:t>Barkodlanmış</a:t>
            </a:r>
            <a:r>
              <a:rPr lang="tr-TR" dirty="0"/>
              <a:t>   bir   mamulün   üretim bandındaki aşamaları, kalite kontrol durumu, ambar girişi ve ambar sevkiyatı barkod okuyucular ve bunların bağlı olduğu bilgisayar sistemi ile otomatik olarak izlenmekte, günlük, haftalık, aylık üretim bilgileri ve listeleri maksimum doğrulukta kolayca alınabilmektedir</a:t>
            </a:r>
            <a:r>
              <a:rPr lang="tr-TR" dirty="0" smtClean="0"/>
              <a:t>.</a:t>
            </a:r>
          </a:p>
          <a:p>
            <a:r>
              <a:rPr lang="tr-TR" dirty="0"/>
              <a:t>Barkod market uygulamalarında, güvenlik ve personel giriş-çıkış takibi, ambar giriş ve sevkiyat uygulamaları gibi endüstrinin birçok alanlarında yoğun bir şekilde kullanılmaktadır.</a:t>
            </a:r>
            <a:endParaRPr lang="en-US" dirty="0"/>
          </a:p>
          <a:p>
            <a:r>
              <a:rPr lang="tr-TR" dirty="0"/>
              <a:t> </a:t>
            </a:r>
            <a:endParaRPr lang="en-US" dirty="0"/>
          </a:p>
          <a:p>
            <a:endParaRPr lang="en-US" dirty="0"/>
          </a:p>
        </p:txBody>
      </p:sp>
    </p:spTree>
    <p:extLst>
      <p:ext uri="{BB962C8B-B14F-4D97-AF65-F5344CB8AC3E}">
        <p14:creationId xmlns:p14="http://schemas.microsoft.com/office/powerpoint/2010/main" val="40509571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2.2. EAN-UCC Tanımlama ve Numaralama Sistemi</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EAN-UCC Sisteminin temel amacı, ticari ve endüstriyel ortamlarda hareket gören ticari ürünler (mal ve hizmetler) ile taşıma birimlerinin tanımlanmasını (</a:t>
            </a:r>
            <a:r>
              <a:rPr lang="tr-TR" dirty="0" err="1"/>
              <a:t>identification</a:t>
            </a:r>
            <a:r>
              <a:rPr lang="tr-TR" dirty="0"/>
              <a:t>) sağlamaktır. Sistem ile ticari ürünler ve taşıma birimlerinin yanı sıra yerler (</a:t>
            </a:r>
            <a:r>
              <a:rPr lang="tr-TR" dirty="0" err="1"/>
              <a:t>lokasyon</a:t>
            </a:r>
            <a:r>
              <a:rPr lang="tr-TR" dirty="0"/>
              <a:t>) ve demirbaşlar da tanımlanmaktadır.</a:t>
            </a:r>
            <a:endParaRPr lang="en-US" dirty="0"/>
          </a:p>
          <a:p>
            <a:r>
              <a:rPr lang="tr-TR" dirty="0"/>
              <a:t> </a:t>
            </a:r>
            <a:r>
              <a:rPr lang="tr-TR" dirty="0" smtClean="0"/>
              <a:t>EAN-UCC </a:t>
            </a:r>
            <a:r>
              <a:rPr lang="tr-TR" dirty="0"/>
              <a:t>Sistemi, tanımlama amacıyla numaralandırma yöntemleri geliştirmiş, ticari ürünler, taşıma birimleri, yerler ve demirbaşlar bu numaralar ile </a:t>
            </a:r>
            <a:r>
              <a:rPr lang="tr-TR" dirty="0" err="1"/>
              <a:t>kimliklendirilmiştir</a:t>
            </a:r>
            <a:r>
              <a:rPr lang="tr-TR" dirty="0"/>
              <a:t>. Sistem ile tanımlama amacıyla verilen numaraların yanı sıra ürünlere ilişkin tanımlayıcı ve açıklayıcı bilgiler de (parti numarası, son kullanma tarihi, ürünün miktarı, paket sayısı vb.) kodlanabilmektedir.</a:t>
            </a:r>
            <a:endParaRPr lang="en-US" dirty="0"/>
          </a:p>
          <a:p>
            <a:endParaRPr lang="en-US" dirty="0"/>
          </a:p>
        </p:txBody>
      </p:sp>
    </p:spTree>
    <p:extLst>
      <p:ext uri="{BB962C8B-B14F-4D97-AF65-F5344CB8AC3E}">
        <p14:creationId xmlns:p14="http://schemas.microsoft.com/office/powerpoint/2010/main" val="692365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2.2. EAN-UCC Tanımlama ve Numaralama Sistemi</a:t>
            </a:r>
            <a:r>
              <a:rPr lang="en-US" dirty="0"/>
              <a:t/>
            </a:r>
            <a:br>
              <a:rPr lang="en-US" dirty="0"/>
            </a:br>
            <a:endParaRPr lang="en-US" dirty="0"/>
          </a:p>
        </p:txBody>
      </p:sp>
      <p:sp>
        <p:nvSpPr>
          <p:cNvPr id="3" name="İçerik Yer Tutucusu 2"/>
          <p:cNvSpPr>
            <a:spLocks noGrp="1"/>
          </p:cNvSpPr>
          <p:nvPr>
            <p:ph idx="1"/>
          </p:nvPr>
        </p:nvSpPr>
        <p:spPr>
          <a:xfrm>
            <a:off x="677334" y="2160589"/>
            <a:ext cx="8904548" cy="3880773"/>
          </a:xfrm>
        </p:spPr>
        <p:txBody>
          <a:bodyPr/>
          <a:lstStyle/>
          <a:p>
            <a:r>
              <a:rPr lang="tr-TR" dirty="0"/>
              <a:t>EAN-UCC Sisteminin geliştirdiği tanımlama ve numaralama standartlarının üç temel bileşeni vardır:</a:t>
            </a:r>
            <a:endParaRPr lang="en-US" dirty="0"/>
          </a:p>
          <a:p>
            <a:pPr marL="0" indent="0">
              <a:buNone/>
            </a:pPr>
            <a:r>
              <a:rPr lang="tr-TR" dirty="0" smtClean="0"/>
              <a:t>		</a:t>
            </a:r>
          </a:p>
          <a:p>
            <a:pPr marL="0" indent="0">
              <a:buNone/>
            </a:pPr>
            <a:r>
              <a:rPr lang="tr-TR" dirty="0"/>
              <a:t>	</a:t>
            </a:r>
            <a:r>
              <a:rPr lang="tr-TR" dirty="0" smtClean="0"/>
              <a:t>	- Tanımlama </a:t>
            </a:r>
            <a:r>
              <a:rPr lang="tr-TR" dirty="0"/>
              <a:t>Standartları</a:t>
            </a:r>
            <a:endParaRPr lang="en-US" dirty="0"/>
          </a:p>
          <a:p>
            <a:pPr marL="0" indent="0">
              <a:buNone/>
            </a:pPr>
            <a:r>
              <a:rPr lang="tr-TR" dirty="0" smtClean="0"/>
              <a:t>		- Barkod</a:t>
            </a:r>
            <a:r>
              <a:rPr lang="tr-TR" dirty="0"/>
              <a:t>/ OVT – Otomatik Veri Toplama Teknolojileri (ADC-</a:t>
            </a:r>
            <a:r>
              <a:rPr lang="tr-TR" dirty="0" err="1"/>
              <a:t>Automatic</a:t>
            </a:r>
            <a:r>
              <a:rPr lang="tr-TR" dirty="0"/>
              <a:t> </a:t>
            </a:r>
            <a:r>
              <a:rPr lang="tr-TR" dirty="0" smtClean="0"/>
              <a:t>Data</a:t>
            </a:r>
            <a:r>
              <a:rPr lang="tr-TR" dirty="0"/>
              <a:t> </a:t>
            </a:r>
            <a:r>
              <a:rPr lang="tr-TR" dirty="0" smtClean="0"/>
              <a:t>			  </a:t>
            </a:r>
            <a:r>
              <a:rPr lang="tr-TR" dirty="0" err="1" smtClean="0"/>
              <a:t>Capture</a:t>
            </a:r>
            <a:r>
              <a:rPr lang="tr-TR" dirty="0"/>
              <a:t>)</a:t>
            </a:r>
            <a:endParaRPr lang="en-US" dirty="0"/>
          </a:p>
          <a:p>
            <a:pPr marL="0" indent="0">
              <a:buNone/>
            </a:pPr>
            <a:r>
              <a:rPr lang="tr-TR" dirty="0" smtClean="0"/>
              <a:t>		- Elektronik </a:t>
            </a:r>
            <a:r>
              <a:rPr lang="tr-TR" dirty="0"/>
              <a:t>Veri değişimi (EDI – Electronic Data </a:t>
            </a:r>
            <a:r>
              <a:rPr lang="tr-TR" dirty="0" err="1"/>
              <a:t>Interchange</a:t>
            </a:r>
            <a:r>
              <a:rPr lang="tr-TR" dirty="0"/>
              <a:t>)</a:t>
            </a:r>
            <a:endParaRPr lang="en-US" dirty="0"/>
          </a:p>
          <a:p>
            <a:endParaRPr lang="en-US" dirty="0"/>
          </a:p>
        </p:txBody>
      </p:sp>
    </p:spTree>
    <p:extLst>
      <p:ext uri="{BB962C8B-B14F-4D97-AF65-F5344CB8AC3E}">
        <p14:creationId xmlns:p14="http://schemas.microsoft.com/office/powerpoint/2010/main" val="3760038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Tanımlama standartları</a:t>
            </a:r>
            <a:r>
              <a:rPr lang="en-US" dirty="0"/>
              <a:t/>
            </a:r>
            <a:br>
              <a:rPr lang="en-US" dirty="0"/>
            </a:b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82" y="1930400"/>
            <a:ext cx="10076952" cy="27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970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Tanımlama standartları</a:t>
            </a:r>
            <a:r>
              <a:rPr lang="en-US" dirty="0"/>
              <a:t/>
            </a:r>
            <a:br>
              <a:rPr lang="en-US" dirty="0"/>
            </a:br>
            <a:endParaRPr lang="en-US" dirty="0"/>
          </a:p>
        </p:txBody>
      </p:sp>
      <p:sp>
        <p:nvSpPr>
          <p:cNvPr id="3" name="İçerik Yer Tutucusu 2"/>
          <p:cNvSpPr>
            <a:spLocks noGrp="1"/>
          </p:cNvSpPr>
          <p:nvPr>
            <p:ph idx="1"/>
          </p:nvPr>
        </p:nvSpPr>
        <p:spPr/>
        <p:txBody>
          <a:bodyPr>
            <a:normAutofit fontScale="92500" lnSpcReduction="10000"/>
          </a:bodyPr>
          <a:lstStyle/>
          <a:p>
            <a:pPr algn="just"/>
            <a:r>
              <a:rPr lang="tr-TR" dirty="0" smtClean="0"/>
              <a:t>EAN-UCC Sistemiyle oluşturulan tanımlama numaraları, birbirleri ile ticaret yaparken birbirlerine  elektronik  ortamda  veri  gönderen  taraflar  arasında  Elektronik  Veri  değişimi (EVD) uygulamalarında kullanılır. EAN-UCC Sistemi, EVD için </a:t>
            </a:r>
            <a:r>
              <a:rPr lang="tr-TR" b="1" dirty="0" smtClean="0"/>
              <a:t>EANCOM </a:t>
            </a:r>
            <a:r>
              <a:rPr lang="tr-TR" dirty="0" smtClean="0"/>
              <a:t>uygulama </a:t>
            </a:r>
            <a:r>
              <a:rPr lang="tr-TR" dirty="0" err="1" smtClean="0"/>
              <a:t>klavuzlarını</a:t>
            </a:r>
            <a:r>
              <a:rPr lang="tr-TR" dirty="0" smtClean="0"/>
              <a:t> hazırlamış, böylece Birleşmiş </a:t>
            </a:r>
            <a:r>
              <a:rPr lang="tr-TR" dirty="0" err="1" smtClean="0"/>
              <a:t>Milletler’in</a:t>
            </a:r>
            <a:r>
              <a:rPr lang="tr-TR" dirty="0" smtClean="0"/>
              <a:t> tanımladığı UN/EDIFACT (</a:t>
            </a:r>
            <a:r>
              <a:rPr lang="tr-TR" dirty="0" err="1" smtClean="0"/>
              <a:t>Unıted</a:t>
            </a:r>
            <a:r>
              <a:rPr lang="tr-TR" dirty="0" smtClean="0"/>
              <a:t> Nations/</a:t>
            </a:r>
            <a:r>
              <a:rPr lang="tr-TR" dirty="0" err="1" smtClean="0"/>
              <a:t>Electronıc</a:t>
            </a:r>
            <a:r>
              <a:rPr lang="tr-TR" dirty="0" smtClean="0"/>
              <a:t> Data </a:t>
            </a:r>
            <a:r>
              <a:rPr lang="tr-TR" dirty="0" err="1" smtClean="0"/>
              <a:t>Interchange</a:t>
            </a:r>
            <a:r>
              <a:rPr lang="tr-TR" dirty="0" smtClean="0"/>
              <a:t> </a:t>
            </a:r>
            <a:r>
              <a:rPr lang="tr-TR" dirty="0" err="1" smtClean="0"/>
              <a:t>for</a:t>
            </a:r>
            <a:r>
              <a:rPr lang="tr-TR" dirty="0" smtClean="0"/>
              <a:t> Administration Commerce </a:t>
            </a:r>
            <a:r>
              <a:rPr lang="tr-TR" dirty="0" err="1" smtClean="0"/>
              <a:t>and</a:t>
            </a:r>
            <a:r>
              <a:rPr lang="tr-TR" dirty="0" smtClean="0"/>
              <a:t> Transport) EVD mesajlarının ticaret yapan kuruluşlar arasında nasıl uygulanacağını yalın biçimde göstermiştir.</a:t>
            </a:r>
            <a:endParaRPr lang="en-US" dirty="0" smtClean="0"/>
          </a:p>
          <a:p>
            <a:r>
              <a:rPr lang="tr-TR" dirty="0" smtClean="0"/>
              <a:t>Bu üç bileşenin uyumlu bütünlüğü ile;</a:t>
            </a:r>
            <a:endParaRPr lang="en-US" dirty="0" smtClean="0"/>
          </a:p>
          <a:p>
            <a:r>
              <a:rPr lang="tr-TR" dirty="0" smtClean="0"/>
              <a:t>Ticari </a:t>
            </a:r>
            <a:r>
              <a:rPr lang="tr-TR" dirty="0"/>
              <a:t>ürünlerin tanımlanması,</a:t>
            </a:r>
            <a:endParaRPr lang="en-US" dirty="0"/>
          </a:p>
          <a:p>
            <a:r>
              <a:rPr lang="tr-TR" dirty="0" smtClean="0"/>
              <a:t>Ürünlerin </a:t>
            </a:r>
            <a:r>
              <a:rPr lang="tr-TR" dirty="0" err="1"/>
              <a:t>barkodlanması</a:t>
            </a:r>
            <a:r>
              <a:rPr lang="tr-TR" dirty="0"/>
              <a:t>,</a:t>
            </a:r>
            <a:endParaRPr lang="en-US" dirty="0"/>
          </a:p>
          <a:p>
            <a:r>
              <a:rPr lang="tr-TR" dirty="0" smtClean="0"/>
              <a:t>Ticaret  </a:t>
            </a:r>
            <a:r>
              <a:rPr lang="tr-TR" dirty="0"/>
              <a:t>yapan  taraflar  arasında  işlem  gören  ürünlerin  hareketlerinin  OVT teknolojileri ve EVD uygulamaları kullanılarak elektronik ortamda izlenmesi sağlanmış olur.</a:t>
            </a:r>
            <a:endParaRPr lang="en-US" dirty="0"/>
          </a:p>
          <a:p>
            <a:endParaRPr lang="en-US" dirty="0"/>
          </a:p>
        </p:txBody>
      </p:sp>
    </p:spTree>
    <p:extLst>
      <p:ext uri="{BB962C8B-B14F-4D97-AF65-F5344CB8AC3E}">
        <p14:creationId xmlns:p14="http://schemas.microsoft.com/office/powerpoint/2010/main" val="1112599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2.2.1. EAN-UCC Tanımlama Numaralarının Özellikleri</a:t>
            </a:r>
            <a:r>
              <a:rPr lang="en-US" dirty="0"/>
              <a:t/>
            </a:r>
            <a:br>
              <a:rPr lang="en-US" dirty="0"/>
            </a:br>
            <a:endParaRPr lang="en-US" dirty="0"/>
          </a:p>
        </p:txBody>
      </p:sp>
      <p:sp>
        <p:nvSpPr>
          <p:cNvPr id="3" name="İçerik Yer Tutucusu 2"/>
          <p:cNvSpPr>
            <a:spLocks noGrp="1"/>
          </p:cNvSpPr>
          <p:nvPr>
            <p:ph idx="1"/>
          </p:nvPr>
        </p:nvSpPr>
        <p:spPr>
          <a:xfrm>
            <a:off x="677334" y="1738649"/>
            <a:ext cx="8596668" cy="4302714"/>
          </a:xfrm>
        </p:spPr>
        <p:txBody>
          <a:bodyPr>
            <a:normAutofit fontScale="92500" lnSpcReduction="10000"/>
          </a:bodyPr>
          <a:lstStyle/>
          <a:p>
            <a:r>
              <a:rPr lang="tr-TR" dirty="0"/>
              <a:t>EAN-UCC Sisteminin tanımlama ve </a:t>
            </a:r>
            <a:r>
              <a:rPr lang="tr-TR" dirty="0" err="1"/>
              <a:t>kimliklendirme</a:t>
            </a:r>
            <a:r>
              <a:rPr lang="tr-TR" dirty="0"/>
              <a:t> amacıyla geliştirdiği numaralar, bilgi sistemlerindeki veri tabanlarında  yer alan  kayıtlara erişmek üzere  kullanılan  </a:t>
            </a:r>
            <a:r>
              <a:rPr lang="tr-TR" b="1" dirty="0"/>
              <a:t>erişim anahtarları</a:t>
            </a:r>
            <a:r>
              <a:rPr lang="tr-TR" dirty="0"/>
              <a:t>dır.</a:t>
            </a:r>
            <a:endParaRPr lang="en-US" dirty="0"/>
          </a:p>
          <a:p>
            <a:pPr marL="0" indent="0">
              <a:buNone/>
            </a:pPr>
            <a:r>
              <a:rPr lang="tr-TR" dirty="0" smtClean="0"/>
              <a:t>Veri </a:t>
            </a:r>
            <a:r>
              <a:rPr lang="tr-TR" dirty="0"/>
              <a:t>tabanlarına erişim anahtarı olmak üzere geliştirilen EAN-UCC tanımlama numaraları aşağıdaki özelliklere sahiptir</a:t>
            </a:r>
            <a:r>
              <a:rPr lang="tr-TR" dirty="0" smtClean="0"/>
              <a:t>:</a:t>
            </a:r>
          </a:p>
          <a:p>
            <a:pPr marL="0" indent="0">
              <a:buNone/>
            </a:pPr>
            <a:r>
              <a:rPr lang="tr-TR" b="1" dirty="0" smtClean="0"/>
              <a:t>		Tek</a:t>
            </a:r>
            <a:r>
              <a:rPr lang="tr-TR" b="1" dirty="0"/>
              <a:t>: </a:t>
            </a:r>
            <a:r>
              <a:rPr lang="tr-TR" dirty="0"/>
              <a:t>EAN-UCC Sistemi ile tanımlanan ticari ürünler, taşıma birimleri, yerler ve demirbaşların her biri bütün dünyada </a:t>
            </a:r>
            <a:r>
              <a:rPr lang="tr-TR" b="1" dirty="0"/>
              <a:t>tek bir numara </a:t>
            </a:r>
            <a:r>
              <a:rPr lang="tr-TR" dirty="0"/>
              <a:t>ile tanınır. Bu numaranın bir eşi daha yoktur; dolayısıyla tanımlanan (</a:t>
            </a:r>
            <a:r>
              <a:rPr lang="tr-TR" dirty="0" err="1"/>
              <a:t>kimliklendirilen</a:t>
            </a:r>
            <a:r>
              <a:rPr lang="tr-TR" dirty="0"/>
              <a:t>) ürün, taşıma birimi, yer ya da demirbaş bir başkası ile asla karışamaz.</a:t>
            </a:r>
            <a:endParaRPr lang="en-US" dirty="0"/>
          </a:p>
          <a:p>
            <a:pPr marL="0" indent="0">
              <a:buNone/>
            </a:pPr>
            <a:r>
              <a:rPr lang="tr-TR" b="1" dirty="0" smtClean="0"/>
              <a:t>		Anlamsız</a:t>
            </a:r>
            <a:r>
              <a:rPr lang="tr-TR" b="1" dirty="0"/>
              <a:t>: </a:t>
            </a:r>
            <a:r>
              <a:rPr lang="tr-TR" dirty="0"/>
              <a:t>EAN-UCC tanımlama numarası, yalnızca bir erişim anahtarı olma özelliğinin dışında herhangi bir </a:t>
            </a:r>
            <a:r>
              <a:rPr lang="tr-TR" b="1" dirty="0"/>
              <a:t>anlam taşımaz</a:t>
            </a:r>
            <a:r>
              <a:rPr lang="tr-TR" dirty="0"/>
              <a:t>. Bu numara, tanımladığı </a:t>
            </a:r>
            <a:r>
              <a:rPr lang="tr-TR" dirty="0" smtClean="0"/>
              <a:t>ticari</a:t>
            </a:r>
            <a:r>
              <a:rPr lang="tr-TR" dirty="0"/>
              <a:t> </a:t>
            </a:r>
            <a:r>
              <a:rPr lang="tr-TR" dirty="0" smtClean="0"/>
              <a:t>ürünün</a:t>
            </a:r>
            <a:r>
              <a:rPr lang="tr-TR" dirty="0"/>
              <a:t>, taşıma biriminin, yerin ya da demirbaşın özelliklerine ilişkin hiçbir </a:t>
            </a:r>
            <a:r>
              <a:rPr lang="tr-TR" b="1" dirty="0" smtClean="0"/>
              <a:t>bilgi</a:t>
            </a:r>
            <a:r>
              <a:rPr lang="tr-TR" dirty="0"/>
              <a:t> </a:t>
            </a:r>
            <a:r>
              <a:rPr lang="tr-TR" b="1" dirty="0" smtClean="0"/>
              <a:t>içermez</a:t>
            </a:r>
            <a:r>
              <a:rPr lang="tr-TR" dirty="0"/>
              <a:t>. Bu numaranın tek amacı, tanımladığı parçanın bilgi sisteminde yer alan ayrıntılı bilgilerine erişilmesini sağlamaktadır; bu nedenle, bu numaranın içerdiği rakamları kullanarak herhangi bir işlem, sorgulama ya da raporlama yapılmamalıdır.</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20388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2.2.1. EAN-UCC Tanımlama Numaralarının Özellikleri</a:t>
            </a:r>
            <a:r>
              <a:rPr lang="en-US" dirty="0"/>
              <a:t/>
            </a:r>
            <a:br>
              <a:rPr lang="en-US" dirty="0"/>
            </a:br>
            <a:endParaRPr lang="en-US" dirty="0"/>
          </a:p>
        </p:txBody>
      </p:sp>
      <p:sp>
        <p:nvSpPr>
          <p:cNvPr id="3" name="İçerik Yer Tutucusu 2"/>
          <p:cNvSpPr>
            <a:spLocks noGrp="1"/>
          </p:cNvSpPr>
          <p:nvPr>
            <p:ph idx="1"/>
          </p:nvPr>
        </p:nvSpPr>
        <p:spPr/>
        <p:txBody>
          <a:bodyPr>
            <a:normAutofit/>
          </a:bodyPr>
          <a:lstStyle/>
          <a:p>
            <a:pPr marL="0" indent="0" algn="just">
              <a:buNone/>
            </a:pPr>
            <a:r>
              <a:rPr lang="tr-TR" b="1" dirty="0" smtClean="0"/>
              <a:t>		Uluslararası</a:t>
            </a:r>
            <a:r>
              <a:rPr lang="tr-TR" b="1" dirty="0"/>
              <a:t>: </a:t>
            </a:r>
            <a:r>
              <a:rPr lang="tr-TR" dirty="0"/>
              <a:t>EAN-UCC tanımlama numaraları, tüm dünya ülkelerinde ve tüm </a:t>
            </a:r>
            <a:r>
              <a:rPr lang="tr-TR" dirty="0" err="1"/>
              <a:t>sektörel</a:t>
            </a:r>
            <a:r>
              <a:rPr lang="tr-TR" dirty="0"/>
              <a:t> uygulamalarda kullanılabilir. EAN-UCC numarası ile </a:t>
            </a:r>
            <a:r>
              <a:rPr lang="tr-TR" dirty="0" err="1"/>
              <a:t>kimliklendirilen</a:t>
            </a:r>
            <a:r>
              <a:rPr lang="tr-TR" dirty="0"/>
              <a:t> bir ürün, taşıma birimi, yer ya da demirbaş </a:t>
            </a:r>
            <a:r>
              <a:rPr lang="tr-TR" b="1" dirty="0"/>
              <a:t>tüm dünyada tek </a:t>
            </a:r>
            <a:r>
              <a:rPr lang="tr-TR" dirty="0"/>
              <a:t>olarak tanınmaktadır. Bu numara </a:t>
            </a:r>
            <a:r>
              <a:rPr lang="tr-TR" b="1" dirty="0"/>
              <a:t>dünyanın her yerinde geçerli </a:t>
            </a:r>
            <a:r>
              <a:rPr lang="tr-TR" dirty="0"/>
              <a:t>olduğundan bu numaranın her ülke için yeniden değiştirilmesi gerekmemektedir.</a:t>
            </a:r>
            <a:endParaRPr lang="en-US" dirty="0"/>
          </a:p>
          <a:p>
            <a:pPr marL="0" indent="0" algn="just">
              <a:buNone/>
            </a:pPr>
            <a:r>
              <a:rPr lang="tr-TR" b="1" dirty="0" smtClean="0"/>
              <a:t>		Güvenli  </a:t>
            </a:r>
            <a:r>
              <a:rPr lang="tr-TR" b="1" dirty="0"/>
              <a:t>ve  kullanışlı:  </a:t>
            </a:r>
            <a:r>
              <a:rPr lang="tr-TR" dirty="0"/>
              <a:t>EAN-UCC  tanımlama  numaraları  bilgi  sistemlerinde kolayca kullanılmak üzere geliştirilmiştir. Bu numaralar, sabit uzunluktadır </a:t>
            </a:r>
            <a:r>
              <a:rPr lang="tr-TR" dirty="0" smtClean="0"/>
              <a:t>ve</a:t>
            </a:r>
            <a:r>
              <a:rPr lang="tr-TR" dirty="0"/>
              <a:t> </a:t>
            </a:r>
            <a:r>
              <a:rPr lang="tr-TR" dirty="0" smtClean="0"/>
              <a:t>yalnızca </a:t>
            </a:r>
            <a:r>
              <a:rPr lang="tr-TR" dirty="0"/>
              <a:t>rakamlardan oluşur (sayısaldır). Numaraların sonlarında yer alan </a:t>
            </a:r>
            <a:r>
              <a:rPr lang="tr-TR" dirty="0" smtClean="0"/>
              <a:t>kontrol</a:t>
            </a:r>
            <a:r>
              <a:rPr lang="tr-TR" dirty="0"/>
              <a:t> </a:t>
            </a:r>
            <a:r>
              <a:rPr lang="tr-TR" dirty="0" smtClean="0"/>
              <a:t>basamağı </a:t>
            </a:r>
            <a:r>
              <a:rPr lang="tr-TR" dirty="0"/>
              <a:t>(</a:t>
            </a:r>
            <a:r>
              <a:rPr lang="tr-TR" dirty="0" err="1"/>
              <a:t>Check</a:t>
            </a:r>
            <a:r>
              <a:rPr lang="tr-TR" dirty="0"/>
              <a:t> </a:t>
            </a:r>
            <a:r>
              <a:rPr lang="tr-TR" dirty="0" err="1"/>
              <a:t>Digit</a:t>
            </a:r>
            <a:r>
              <a:rPr lang="tr-TR" dirty="0"/>
              <a:t>) sayesinde numaranın elektronik sistemler tarafından yanlış algılanması da önlenmiştir.</a:t>
            </a:r>
            <a:endParaRPr lang="en-US" dirty="0"/>
          </a:p>
          <a:p>
            <a:endParaRPr lang="en-US" dirty="0"/>
          </a:p>
        </p:txBody>
      </p:sp>
    </p:spTree>
    <p:extLst>
      <p:ext uri="{BB962C8B-B14F-4D97-AF65-F5344CB8AC3E}">
        <p14:creationId xmlns:p14="http://schemas.microsoft.com/office/powerpoint/2010/main" val="3291894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2.2.2. EAN-UCC Tanımlama Numaraları</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Türkiye’de ve dünyada uygulanan EAN Numaralama Sisteminde kullanılan tanımlama numaraları</a:t>
            </a:r>
            <a:endParaRPr lang="en-US" dirty="0"/>
          </a:p>
          <a:p>
            <a:endParaRPr lang="en-US" dirty="0"/>
          </a:p>
        </p:txBody>
      </p:sp>
    </p:spTree>
    <p:extLst>
      <p:ext uri="{BB962C8B-B14F-4D97-AF65-F5344CB8AC3E}">
        <p14:creationId xmlns:p14="http://schemas.microsoft.com/office/powerpoint/2010/main" val="7465577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2.2.2.1. Ticari Ürün Numaraları (GTIN – Global </a:t>
            </a:r>
            <a:r>
              <a:rPr lang="tr-TR" b="1" dirty="0" err="1"/>
              <a:t>Trade</a:t>
            </a:r>
            <a:r>
              <a:rPr lang="tr-TR" b="1" dirty="0"/>
              <a:t> </a:t>
            </a:r>
            <a:r>
              <a:rPr lang="tr-TR" b="1" dirty="0" err="1"/>
              <a:t>Item</a:t>
            </a:r>
            <a:r>
              <a:rPr lang="tr-TR" b="1" dirty="0"/>
              <a:t> </a:t>
            </a:r>
            <a:r>
              <a:rPr lang="tr-TR" b="1" dirty="0" err="1"/>
              <a:t>Numbers</a:t>
            </a:r>
            <a:r>
              <a:rPr lang="tr-TR" b="1" dirty="0"/>
              <a:t>)</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dirty="0"/>
              <a:t>Ticari ürünler, tedarik zincirinin herhangi bir noktasında sipariş edilen, satılan, dağıtımı yapılan,  yer  değiştiren  ya  da  satın  alınan,  dolayısıyla  başta  fiyatı  olmak  üzere  bütün tanımlayıcı bilgilerine gerek duyulan mal ya da hizmetlerdir.</a:t>
            </a:r>
            <a:endParaRPr lang="en-US" dirty="0"/>
          </a:p>
          <a:p>
            <a:r>
              <a:rPr lang="tr-TR" dirty="0"/>
              <a:t> </a:t>
            </a:r>
            <a:r>
              <a:rPr lang="tr-TR" dirty="0" smtClean="0"/>
              <a:t>Ticari </a:t>
            </a:r>
            <a:r>
              <a:rPr lang="tr-TR" dirty="0"/>
              <a:t>ürünler tek bir parçadan oluşan bir birim olabileceği gibi bir paket (kutu, koli, çuval, torba vb.) içerisinde yer alan aynı ya da birbirinden farklı parçalardan da oluşabilir.</a:t>
            </a:r>
            <a:endParaRPr lang="en-US" dirty="0"/>
          </a:p>
          <a:p>
            <a:r>
              <a:rPr lang="tr-TR" dirty="0"/>
              <a:t> </a:t>
            </a:r>
            <a:r>
              <a:rPr lang="tr-TR" dirty="0" smtClean="0"/>
              <a:t>Ticaret </a:t>
            </a:r>
            <a:r>
              <a:rPr lang="tr-TR" dirty="0"/>
              <a:t>amacıyla el değiştiren bu ürünler </a:t>
            </a:r>
            <a:r>
              <a:rPr lang="tr-TR" b="1" dirty="0"/>
              <a:t>GTIN </a:t>
            </a:r>
            <a:r>
              <a:rPr lang="tr-TR" dirty="0"/>
              <a:t>(Global </a:t>
            </a:r>
            <a:r>
              <a:rPr lang="tr-TR" dirty="0" err="1"/>
              <a:t>Trade</a:t>
            </a:r>
            <a:r>
              <a:rPr lang="tr-TR" dirty="0"/>
              <a:t> </a:t>
            </a:r>
            <a:r>
              <a:rPr lang="tr-TR" dirty="0" err="1"/>
              <a:t>Item</a:t>
            </a:r>
            <a:r>
              <a:rPr lang="tr-TR" dirty="0"/>
              <a:t> </a:t>
            </a:r>
            <a:r>
              <a:rPr lang="tr-TR" dirty="0" err="1"/>
              <a:t>Number</a:t>
            </a:r>
            <a:r>
              <a:rPr lang="tr-TR" dirty="0"/>
              <a:t> – Ticari Ürün Numarası) olarak adlandırılan EAN-UCC numarası ile tanımlanır. GTIN (Ticari Ürün Numarası), </a:t>
            </a:r>
            <a:r>
              <a:rPr lang="tr-TR" b="1" dirty="0"/>
              <a:t>14 basamaklı </a:t>
            </a:r>
            <a:r>
              <a:rPr lang="tr-TR" dirty="0"/>
              <a:t>bir numara olup aşağıdakileri tanımlamak üzere kullanılır:</a:t>
            </a:r>
            <a:endParaRPr lang="en-US" dirty="0"/>
          </a:p>
          <a:p>
            <a:endParaRPr lang="en-US" dirty="0"/>
          </a:p>
        </p:txBody>
      </p:sp>
    </p:spTree>
    <p:extLst>
      <p:ext uri="{BB962C8B-B14F-4D97-AF65-F5344CB8AC3E}">
        <p14:creationId xmlns:p14="http://schemas.microsoft.com/office/powerpoint/2010/main" val="27182078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2.2.2.1. Ticari Ürün Numaraları (GTIN – Global </a:t>
            </a:r>
            <a:r>
              <a:rPr lang="tr-TR" b="1" dirty="0" err="1"/>
              <a:t>Trade</a:t>
            </a:r>
            <a:r>
              <a:rPr lang="tr-TR" b="1" dirty="0"/>
              <a:t> </a:t>
            </a:r>
            <a:r>
              <a:rPr lang="tr-TR" b="1" dirty="0" err="1"/>
              <a:t>Item</a:t>
            </a:r>
            <a:r>
              <a:rPr lang="tr-TR" b="1" dirty="0"/>
              <a:t> </a:t>
            </a:r>
            <a:r>
              <a:rPr lang="tr-TR" b="1" dirty="0" err="1"/>
              <a:t>Numbers</a:t>
            </a:r>
            <a:r>
              <a:rPr lang="tr-TR" b="1" dirty="0"/>
              <a:t>)</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smtClean="0"/>
              <a:t>Bir </a:t>
            </a:r>
            <a:r>
              <a:rPr lang="tr-TR" dirty="0"/>
              <a:t>tek ürün (birim)</a:t>
            </a:r>
            <a:endParaRPr lang="en-US" dirty="0"/>
          </a:p>
          <a:p>
            <a:r>
              <a:rPr lang="tr-TR" dirty="0" smtClean="0"/>
              <a:t>Aynı </a:t>
            </a:r>
            <a:r>
              <a:rPr lang="tr-TR" dirty="0"/>
              <a:t>üründen birden fazla sayıda (miktarda) içeren bir paket (kutu, koli, çuval, torba, kasa vb.)</a:t>
            </a:r>
            <a:endParaRPr lang="en-US" dirty="0"/>
          </a:p>
          <a:p>
            <a:r>
              <a:rPr lang="tr-TR" dirty="0" smtClean="0"/>
              <a:t>Değişik </a:t>
            </a:r>
            <a:r>
              <a:rPr lang="tr-TR" dirty="0"/>
              <a:t>ürünlerden birden fazla sayıda içeren bir paket (karışık kutu, koli, </a:t>
            </a:r>
            <a:r>
              <a:rPr lang="tr-TR" dirty="0" smtClean="0"/>
              <a:t>çuval,</a:t>
            </a:r>
            <a:r>
              <a:rPr lang="tr-TR" dirty="0"/>
              <a:t> </a:t>
            </a:r>
            <a:r>
              <a:rPr lang="tr-TR" dirty="0" smtClean="0"/>
              <a:t>torba</a:t>
            </a:r>
            <a:r>
              <a:rPr lang="tr-TR" dirty="0"/>
              <a:t>, kasa vb.)</a:t>
            </a:r>
            <a:endParaRPr lang="en-US" dirty="0"/>
          </a:p>
          <a:p>
            <a:r>
              <a:rPr lang="tr-TR" dirty="0" smtClean="0"/>
              <a:t>Bugüne </a:t>
            </a:r>
            <a:r>
              <a:rPr lang="tr-TR" dirty="0"/>
              <a:t>dek Türkiye’de uygulanan EAN Numaralama Sisteminde 13 basamak olarak kullanılan tanımlama numarası, EAN-UCC Sisteminde GTIN (Ticari Ürün Numarası) adını almış ve 14 basamak olmuştur.</a:t>
            </a:r>
            <a:endParaRPr lang="en-US" dirty="0"/>
          </a:p>
          <a:p>
            <a:endParaRPr lang="en-US" dirty="0"/>
          </a:p>
        </p:txBody>
      </p:sp>
    </p:spTree>
    <p:extLst>
      <p:ext uri="{BB962C8B-B14F-4D97-AF65-F5344CB8AC3E}">
        <p14:creationId xmlns:p14="http://schemas.microsoft.com/office/powerpoint/2010/main" val="41210599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2.2.2.2. Taşıma Birimleri (</a:t>
            </a:r>
            <a:r>
              <a:rPr lang="tr-TR" b="1" dirty="0" err="1"/>
              <a:t>Logistic</a:t>
            </a:r>
            <a:r>
              <a:rPr lang="tr-TR" b="1" dirty="0"/>
              <a:t> </a:t>
            </a:r>
            <a:r>
              <a:rPr lang="tr-TR" b="1" dirty="0" err="1"/>
              <a:t>Units</a:t>
            </a:r>
            <a:r>
              <a:rPr lang="tr-TR" b="1" dirty="0"/>
              <a:t>)</a:t>
            </a:r>
            <a:r>
              <a:rPr lang="en-US" dirty="0"/>
              <a:t/>
            </a:r>
            <a:br>
              <a:rPr lang="en-US" dirty="0"/>
            </a:br>
            <a:endParaRPr lang="en-US" dirty="0"/>
          </a:p>
        </p:txBody>
      </p:sp>
      <p:sp>
        <p:nvSpPr>
          <p:cNvPr id="3" name="İçerik Yer Tutucusu 2"/>
          <p:cNvSpPr>
            <a:spLocks noGrp="1"/>
          </p:cNvSpPr>
          <p:nvPr>
            <p:ph idx="1"/>
          </p:nvPr>
        </p:nvSpPr>
        <p:spPr>
          <a:xfrm>
            <a:off x="677334" y="1387857"/>
            <a:ext cx="8596668" cy="1767468"/>
          </a:xfrm>
        </p:spPr>
        <p:txBody>
          <a:bodyPr/>
          <a:lstStyle/>
          <a:p>
            <a:r>
              <a:rPr lang="tr-TR" dirty="0"/>
              <a:t>Taşıma birimleri, tedarik zinciri içinde ticari ürünün taşınması ve/veya depolanması amacıyla kullanılan paketleme birimleridir. Taşıma ve/veya depolama gibi lojistik uygulamalarda kullanılan kutu, koli, torba, çuval, kasa ya da bu tür paketleri içeren varil, palet ya da konteyner gibi kaplar taşıma birimi olarak adlandırılır.</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184" y="2859110"/>
            <a:ext cx="5905052" cy="337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4562296" y="6362164"/>
            <a:ext cx="1506828" cy="369332"/>
          </a:xfrm>
          <a:prstGeom prst="rect">
            <a:avLst/>
          </a:prstGeom>
          <a:noFill/>
        </p:spPr>
        <p:txBody>
          <a:bodyPr wrap="square" rtlCol="0">
            <a:spAutoFit/>
          </a:bodyPr>
          <a:lstStyle/>
          <a:p>
            <a:r>
              <a:rPr lang="tr-TR" dirty="0" smtClean="0"/>
              <a:t>Palet Etiketi</a:t>
            </a:r>
            <a:endParaRPr lang="en-US" dirty="0"/>
          </a:p>
        </p:txBody>
      </p:sp>
    </p:spTree>
    <p:extLst>
      <p:ext uri="{BB962C8B-B14F-4D97-AF65-F5344CB8AC3E}">
        <p14:creationId xmlns:p14="http://schemas.microsoft.com/office/powerpoint/2010/main" val="167735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a:t>-</a:t>
            </a:r>
            <a:r>
              <a:rPr lang="tr-TR" sz="2400" b="1" dirty="0"/>
              <a:t>1.1. Barkod Kullanılma Nedenleri</a:t>
            </a:r>
            <a:endParaRPr lang="en-US" sz="2400" dirty="0"/>
          </a:p>
        </p:txBody>
      </p:sp>
      <p:sp>
        <p:nvSpPr>
          <p:cNvPr id="3" name="İçerik Yer Tutucusu 2"/>
          <p:cNvSpPr>
            <a:spLocks noGrp="1"/>
          </p:cNvSpPr>
          <p:nvPr>
            <p:ph idx="1"/>
          </p:nvPr>
        </p:nvSpPr>
        <p:spPr/>
        <p:txBody>
          <a:bodyPr/>
          <a:lstStyle/>
          <a:p>
            <a:r>
              <a:rPr lang="tr-TR" dirty="0"/>
              <a:t>Barkod sembolleri aşağıdaki maddelerden biri sebebiyle seçilir:</a:t>
            </a:r>
            <a:endParaRPr lang="en-US" dirty="0"/>
          </a:p>
          <a:p>
            <a:pPr marL="0" indent="0">
              <a:buNone/>
            </a:pPr>
            <a:r>
              <a:rPr lang="tr-TR" dirty="0"/>
              <a:t> </a:t>
            </a:r>
            <a:endParaRPr lang="en-US" dirty="0"/>
          </a:p>
          <a:p>
            <a:pPr marL="0" indent="0">
              <a:buNone/>
            </a:pPr>
            <a:r>
              <a:rPr lang="tr-TR" dirty="0" smtClean="0"/>
              <a:t>		- Uygulamada </a:t>
            </a:r>
            <a:r>
              <a:rPr lang="tr-TR" dirty="0"/>
              <a:t>sadece bu barkod sembolü ile karşılaşılabilir.</a:t>
            </a:r>
            <a:endParaRPr lang="en-US" dirty="0"/>
          </a:p>
          <a:p>
            <a:pPr marL="0" indent="0">
              <a:buNone/>
            </a:pPr>
            <a:r>
              <a:rPr lang="tr-TR" dirty="0" smtClean="0"/>
              <a:t>		- Endüstri </a:t>
            </a:r>
            <a:r>
              <a:rPr lang="tr-TR" dirty="0"/>
              <a:t>standartları o sembolü dayatır.</a:t>
            </a:r>
            <a:endParaRPr lang="en-US" dirty="0"/>
          </a:p>
          <a:p>
            <a:pPr marL="0" indent="0">
              <a:buNone/>
            </a:pPr>
            <a:r>
              <a:rPr lang="tr-TR" dirty="0" smtClean="0"/>
              <a:t>		- Seçilen </a:t>
            </a:r>
            <a:r>
              <a:rPr lang="tr-TR" dirty="0"/>
              <a:t>sembol  kullanılmakta  olan diğer standartlar ve/veya  aletler  </a:t>
            </a:r>
            <a:r>
              <a:rPr lang="tr-TR" dirty="0" smtClean="0"/>
              <a:t>			ile </a:t>
            </a:r>
            <a:r>
              <a:rPr lang="tr-TR" dirty="0"/>
              <a:t>uyum hâlindedir.</a:t>
            </a:r>
            <a:endParaRPr lang="en-US" dirty="0"/>
          </a:p>
          <a:p>
            <a:pPr marL="0" indent="0">
              <a:buNone/>
            </a:pPr>
            <a:r>
              <a:rPr lang="tr-TR" dirty="0" smtClean="0"/>
              <a:t>		- Karar </a:t>
            </a:r>
            <a:r>
              <a:rPr lang="tr-TR" dirty="0"/>
              <a:t>veren kişinin kişisel tercihidir.</a:t>
            </a:r>
            <a:endParaRPr lang="en-US" dirty="0"/>
          </a:p>
          <a:p>
            <a:endParaRPr lang="en-US" dirty="0"/>
          </a:p>
        </p:txBody>
      </p:sp>
    </p:spTree>
    <p:extLst>
      <p:ext uri="{BB962C8B-B14F-4D97-AF65-F5344CB8AC3E}">
        <p14:creationId xmlns:p14="http://schemas.microsoft.com/office/powerpoint/2010/main" val="33830199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2.2.2.2. Taşıma Birimleri (</a:t>
            </a:r>
            <a:r>
              <a:rPr lang="tr-TR" b="1" dirty="0" err="1"/>
              <a:t>Logistic</a:t>
            </a:r>
            <a:r>
              <a:rPr lang="tr-TR" b="1" dirty="0"/>
              <a:t> </a:t>
            </a:r>
            <a:r>
              <a:rPr lang="tr-TR" b="1" dirty="0" err="1"/>
              <a:t>Units</a:t>
            </a:r>
            <a:r>
              <a:rPr lang="tr-TR" b="1" dirty="0"/>
              <a:t>)</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Taşıma birimlerini tanımlamak için </a:t>
            </a:r>
            <a:r>
              <a:rPr lang="tr-TR" b="1" dirty="0"/>
              <a:t>SSCC </a:t>
            </a:r>
            <a:r>
              <a:rPr lang="tr-TR" dirty="0"/>
              <a:t>(</a:t>
            </a:r>
            <a:r>
              <a:rPr lang="tr-TR" dirty="0" err="1"/>
              <a:t>Serial</a:t>
            </a:r>
            <a:r>
              <a:rPr lang="tr-TR" dirty="0"/>
              <a:t> </a:t>
            </a:r>
            <a:r>
              <a:rPr lang="tr-TR" dirty="0" err="1"/>
              <a:t>Shipping</a:t>
            </a:r>
            <a:r>
              <a:rPr lang="tr-TR" dirty="0"/>
              <a:t> </a:t>
            </a:r>
            <a:r>
              <a:rPr lang="tr-TR" dirty="0" err="1"/>
              <a:t>Container</a:t>
            </a:r>
            <a:r>
              <a:rPr lang="tr-TR" dirty="0"/>
              <a:t> </a:t>
            </a:r>
            <a:r>
              <a:rPr lang="tr-TR" dirty="0" err="1"/>
              <a:t>Code</a:t>
            </a:r>
            <a:r>
              <a:rPr lang="tr-TR" dirty="0"/>
              <a:t>) olarak adlandırılan EAN-UCC numarası kullanılır. SSCC, </a:t>
            </a:r>
            <a:r>
              <a:rPr lang="tr-TR" b="1" dirty="0"/>
              <a:t>18 basamaklı </a:t>
            </a:r>
            <a:r>
              <a:rPr lang="tr-TR" dirty="0"/>
              <a:t>bir numaradır ve taşıma biriminin  seri  numarasını  içerir.  Bu  seri  numarası,  bir  taşıma  birimini  tüm diğer  taşıma birimlerinden ayırt etmek için kullanılır.</a:t>
            </a:r>
            <a:endParaRPr lang="en-US" dirty="0"/>
          </a:p>
          <a:p>
            <a:endParaRPr lang="en-US" dirty="0"/>
          </a:p>
        </p:txBody>
      </p:sp>
    </p:spTree>
    <p:extLst>
      <p:ext uri="{BB962C8B-B14F-4D97-AF65-F5344CB8AC3E}">
        <p14:creationId xmlns:p14="http://schemas.microsoft.com/office/powerpoint/2010/main" val="39366152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82967"/>
            <a:ext cx="8596668" cy="1320800"/>
          </a:xfrm>
        </p:spPr>
        <p:txBody>
          <a:bodyPr/>
          <a:lstStyle/>
          <a:p>
            <a:r>
              <a:rPr lang="tr-TR" b="1" dirty="0"/>
              <a:t>2.2.2.3. Yerler (</a:t>
            </a:r>
            <a:r>
              <a:rPr lang="tr-TR" b="1" dirty="0" err="1"/>
              <a:t>Locations</a:t>
            </a:r>
            <a:r>
              <a:rPr lang="tr-TR" b="1" dirty="0"/>
              <a:t>)</a:t>
            </a:r>
            <a:r>
              <a:rPr lang="en-US" dirty="0"/>
              <a:t/>
            </a:r>
            <a:br>
              <a:rPr lang="en-US" dirty="0"/>
            </a:br>
            <a:endParaRPr lang="en-US" dirty="0"/>
          </a:p>
        </p:txBody>
      </p:sp>
      <p:sp>
        <p:nvSpPr>
          <p:cNvPr id="3" name="İçerik Yer Tutucusu 2"/>
          <p:cNvSpPr>
            <a:spLocks noGrp="1"/>
          </p:cNvSpPr>
          <p:nvPr>
            <p:ph idx="1"/>
          </p:nvPr>
        </p:nvSpPr>
        <p:spPr>
          <a:xfrm>
            <a:off x="677334" y="904848"/>
            <a:ext cx="8596668" cy="1922014"/>
          </a:xfrm>
        </p:spPr>
        <p:txBody>
          <a:bodyPr/>
          <a:lstStyle/>
          <a:p>
            <a:pPr algn="just"/>
            <a:r>
              <a:rPr lang="tr-TR" dirty="0"/>
              <a:t>Yer numaraları, tedarik zincirindeki uygulamalarda tanımlanmasına gerek duyulan fiziksel, fonksiyonel ya da yasal bir adresi simgeleyen numaralardır. EAN-UCC Sisteminde, yasal şirket adresi, departman, ambar, depo, depo içindeki fiktif alanlar (teslim alma/tesellüm noktası, kalite kontrol alanı, sevkiyat rampası vb.) gibi özellikle belirtilmesi gereken adresler için yer numarası geliştirilmiştir.</a:t>
            </a:r>
            <a:endParaRPr lang="en-US" dirty="0"/>
          </a:p>
          <a:p>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2993085"/>
            <a:ext cx="3975465" cy="268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1068086" y="5846700"/>
            <a:ext cx="3193961" cy="373487"/>
          </a:xfrm>
          <a:prstGeom prst="rect">
            <a:avLst/>
          </a:prstGeom>
          <a:noFill/>
        </p:spPr>
        <p:txBody>
          <a:bodyPr wrap="square" rtlCol="0">
            <a:spAutoFit/>
          </a:bodyPr>
          <a:lstStyle/>
          <a:p>
            <a:r>
              <a:rPr lang="tr-TR" dirty="0" err="1" smtClean="0"/>
              <a:t>Lokasyon</a:t>
            </a:r>
            <a:r>
              <a:rPr lang="tr-TR" dirty="0" smtClean="0"/>
              <a:t> Numaralandırma</a:t>
            </a:r>
            <a:endParaRPr lang="en-US" dirty="0"/>
          </a:p>
        </p:txBody>
      </p:sp>
      <p:sp>
        <p:nvSpPr>
          <p:cNvPr id="6" name="Metin kutusu 5"/>
          <p:cNvSpPr txBox="1"/>
          <p:nvPr/>
        </p:nvSpPr>
        <p:spPr>
          <a:xfrm>
            <a:off x="4652799" y="2459865"/>
            <a:ext cx="7539201" cy="4247317"/>
          </a:xfrm>
          <a:prstGeom prst="rect">
            <a:avLst/>
          </a:prstGeom>
          <a:noFill/>
        </p:spPr>
        <p:txBody>
          <a:bodyPr wrap="square" rtlCol="0">
            <a:spAutoFit/>
          </a:bodyPr>
          <a:lstStyle/>
          <a:p>
            <a:pPr algn="just"/>
            <a:r>
              <a:rPr lang="tr-TR" dirty="0"/>
              <a:t>Yer numaraları, birbirleriyle EVD uygulamaları yapan kuruluşlar arasında, teslimat adresi,  faturalama  adresi,  sevkiyat  adresi  ve  bu  adreslere  ilişkin  telefon  numarası,  faks numarası gibi veri alanlarını içeren bilgi sistemi kayıtlarına erişmek için kullanılır. Adres alanlarında tutulan veriler genellikle çok uzundur ve elektronik ortamda uzun verileri göndermek,  almak  ve  işlemek  hız  düşürücüdür.  O  nedenle,  elektronik  veri  değişiminde adresler yerine yer numaralarının kullanılması çok daha etkindir. EAN-UCC yer numaraları, bilgi sistemlerinde, adreslerin ayrıntılı içeriklerine erişmek üzere bir erişim anahtarı olarak kullanılır.</a:t>
            </a:r>
            <a:endParaRPr lang="en-US" dirty="0"/>
          </a:p>
          <a:p>
            <a:pPr algn="just"/>
            <a:r>
              <a:rPr lang="tr-TR" dirty="0"/>
              <a:t> </a:t>
            </a:r>
            <a:endParaRPr lang="en-US" dirty="0"/>
          </a:p>
          <a:p>
            <a:pPr algn="just"/>
            <a:r>
              <a:rPr lang="tr-TR" dirty="0"/>
              <a:t>EAN-UCC Sisteminde, </a:t>
            </a:r>
            <a:r>
              <a:rPr lang="tr-TR" b="1" dirty="0"/>
              <a:t>EAN/UCC GLN </a:t>
            </a:r>
            <a:r>
              <a:rPr lang="tr-TR" dirty="0"/>
              <a:t>(Global </a:t>
            </a:r>
            <a:r>
              <a:rPr lang="tr-TR" dirty="0" err="1"/>
              <a:t>Location</a:t>
            </a:r>
            <a:r>
              <a:rPr lang="tr-TR" dirty="0"/>
              <a:t> </a:t>
            </a:r>
            <a:r>
              <a:rPr lang="tr-TR" dirty="0" err="1"/>
              <a:t>Number</a:t>
            </a:r>
            <a:r>
              <a:rPr lang="tr-TR" dirty="0"/>
              <a:t> – Yer Numarası) olarak adlandırılan yer numaraları, </a:t>
            </a:r>
            <a:r>
              <a:rPr lang="tr-TR" b="1" dirty="0"/>
              <a:t>EAN-UCC-13 </a:t>
            </a:r>
            <a:r>
              <a:rPr lang="tr-TR" dirty="0"/>
              <a:t>yer numaralama </a:t>
            </a:r>
            <a:r>
              <a:rPr lang="tr-TR" dirty="0" err="1"/>
              <a:t>standartı</a:t>
            </a:r>
            <a:r>
              <a:rPr lang="tr-TR" dirty="0"/>
              <a:t> kullanılarak oluşturulur. Gerek duyulduğunda barkod ile de simgelenebilir.</a:t>
            </a:r>
            <a:endParaRPr lang="en-US" dirty="0"/>
          </a:p>
        </p:txBody>
      </p:sp>
    </p:spTree>
    <p:extLst>
      <p:ext uri="{BB962C8B-B14F-4D97-AF65-F5344CB8AC3E}">
        <p14:creationId xmlns:p14="http://schemas.microsoft.com/office/powerpoint/2010/main" val="7509328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2.2.2.4. Demirbaşlar (</a:t>
            </a:r>
            <a:r>
              <a:rPr lang="tr-TR" b="1" dirty="0" err="1"/>
              <a:t>Assets</a:t>
            </a:r>
            <a:r>
              <a:rPr lang="tr-TR" b="1" dirty="0"/>
              <a:t>)</a:t>
            </a:r>
            <a:r>
              <a:rPr lang="en-US" dirty="0"/>
              <a:t/>
            </a:r>
            <a:br>
              <a:rPr lang="en-US" dirty="0"/>
            </a:br>
            <a:endParaRPr lang="en-US" dirty="0"/>
          </a:p>
        </p:txBody>
      </p:sp>
      <p:sp>
        <p:nvSpPr>
          <p:cNvPr id="3" name="İçerik Yer Tutucusu 2"/>
          <p:cNvSpPr>
            <a:spLocks noGrp="1"/>
          </p:cNvSpPr>
          <p:nvPr>
            <p:ph idx="1"/>
          </p:nvPr>
        </p:nvSpPr>
        <p:spPr>
          <a:xfrm>
            <a:off x="677334" y="1761344"/>
            <a:ext cx="8596668" cy="3531873"/>
          </a:xfrm>
        </p:spPr>
        <p:txBody>
          <a:bodyPr>
            <a:normAutofit/>
          </a:bodyPr>
          <a:lstStyle/>
          <a:p>
            <a:r>
              <a:rPr lang="tr-TR" dirty="0"/>
              <a:t>EAN-UCC Sistemi, sabit kıymet olarak kabul edilen demirbaşların tanımlanması için demirbaş   numaraları   geliştirmiştir.   Bu   demirbaşlar,   kuruluşların   içinde   sabit   duran (taşınamaz),  yer  değiştirmeyen  varlıklar  olabileceği  gibi,  ticaret  yapan  taraflar  arasında hareket gören ve geri dönen (iade edilen – “</a:t>
            </a:r>
            <a:r>
              <a:rPr lang="tr-TR" dirty="0" err="1"/>
              <a:t>returnable</a:t>
            </a:r>
            <a:r>
              <a:rPr lang="tr-TR" dirty="0"/>
              <a:t>”) kasa, palet, varil, konteyner gibi kaplar da olabilir.</a:t>
            </a:r>
            <a:endParaRPr lang="en-US" dirty="0"/>
          </a:p>
          <a:p>
            <a:r>
              <a:rPr lang="tr-TR" dirty="0"/>
              <a:t> </a:t>
            </a:r>
            <a:r>
              <a:rPr lang="tr-TR" dirty="0" smtClean="0"/>
              <a:t>EAN-UCC </a:t>
            </a:r>
            <a:r>
              <a:rPr lang="tr-TR" dirty="0"/>
              <a:t>Sistemi ile kuruluşu içinde kalan, yer değiştirmeyen varlıklar </a:t>
            </a:r>
            <a:r>
              <a:rPr lang="tr-TR" b="1" dirty="0"/>
              <a:t>GIAI </a:t>
            </a:r>
            <a:r>
              <a:rPr lang="tr-TR" dirty="0"/>
              <a:t>(Global </a:t>
            </a:r>
            <a:r>
              <a:rPr lang="tr-TR" dirty="0" err="1"/>
              <a:t>Individual</a:t>
            </a:r>
            <a:r>
              <a:rPr lang="tr-TR" dirty="0"/>
              <a:t> </a:t>
            </a:r>
            <a:r>
              <a:rPr lang="tr-TR" dirty="0" err="1"/>
              <a:t>Asset</a:t>
            </a:r>
            <a:r>
              <a:rPr lang="tr-TR" dirty="0"/>
              <a:t> </a:t>
            </a:r>
            <a:r>
              <a:rPr lang="tr-TR" dirty="0" err="1"/>
              <a:t>Identifier</a:t>
            </a:r>
            <a:r>
              <a:rPr lang="tr-TR" dirty="0"/>
              <a:t>) numarası ile tanımlanırlarken yer değiştiren, gittiği yerden geri dönen ve yer değiştirme hareketlerinin izlenmesine gerek duyulan varlıkları tanımlamak için </a:t>
            </a:r>
            <a:r>
              <a:rPr lang="tr-TR" b="1" dirty="0"/>
              <a:t>GRAI </a:t>
            </a:r>
            <a:r>
              <a:rPr lang="tr-TR" dirty="0"/>
              <a:t>(Global </a:t>
            </a:r>
            <a:r>
              <a:rPr lang="tr-TR" dirty="0" err="1"/>
              <a:t>Returnable</a:t>
            </a:r>
            <a:r>
              <a:rPr lang="tr-TR" dirty="0"/>
              <a:t> </a:t>
            </a:r>
            <a:r>
              <a:rPr lang="tr-TR" dirty="0" err="1"/>
              <a:t>Asset</a:t>
            </a:r>
            <a:r>
              <a:rPr lang="tr-TR" dirty="0"/>
              <a:t> </a:t>
            </a:r>
            <a:r>
              <a:rPr lang="tr-TR" dirty="0" err="1"/>
              <a:t>Identifier</a:t>
            </a:r>
            <a:r>
              <a:rPr lang="tr-TR" dirty="0"/>
              <a:t>) numarası kullanılır.</a:t>
            </a:r>
            <a:endParaRPr lang="en-US" dirty="0"/>
          </a:p>
          <a:p>
            <a:pPr marL="0" indent="0">
              <a:buNone/>
            </a:pPr>
            <a:endParaRPr lang="en-US" dirty="0"/>
          </a:p>
        </p:txBody>
      </p:sp>
    </p:spTree>
    <p:extLst>
      <p:ext uri="{BB962C8B-B14F-4D97-AF65-F5344CB8AC3E}">
        <p14:creationId xmlns:p14="http://schemas.microsoft.com/office/powerpoint/2010/main" val="36911030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2.2.3. EAN-UCC Tanımlama ve Numaralama Sisteminin Uygulanması</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EAN-UCC Tanımlama ve Numaralama Sistemi, başlangıçta perakende satış uygulamalarını kolaylaştırmak ve hızlandırmak üzere geliştirilmiştir ancak bilişim teknolojilerinde yaşanan gelişmelerin ardından elektronik ortamda veri iletişiminin kolaylaşması ve yaygınlaşması sonucunda, üretim noktasından son tüketiciye dek uzanan tedarik zincirinin her aşamasında kullanılabilecek düzeye ulaşmıştır.</a:t>
            </a:r>
            <a:endParaRPr lang="en-US" dirty="0"/>
          </a:p>
          <a:p>
            <a:r>
              <a:rPr lang="tr-TR" dirty="0"/>
              <a:t> </a:t>
            </a:r>
            <a:endParaRPr lang="en-US" dirty="0"/>
          </a:p>
          <a:p>
            <a:endParaRPr lang="en-US" dirty="0"/>
          </a:p>
        </p:txBody>
      </p:sp>
    </p:spTree>
    <p:extLst>
      <p:ext uri="{BB962C8B-B14F-4D97-AF65-F5344CB8AC3E}">
        <p14:creationId xmlns:p14="http://schemas.microsoft.com/office/powerpoint/2010/main" val="2563349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23234"/>
            <a:ext cx="8596668" cy="1320800"/>
          </a:xfrm>
        </p:spPr>
        <p:txBody>
          <a:bodyPr>
            <a:normAutofit fontScale="90000"/>
          </a:bodyPr>
          <a:lstStyle/>
          <a:p>
            <a:r>
              <a:rPr lang="tr-TR" b="1" dirty="0"/>
              <a:t>2.2.3. EAN-UCC Tanımlama ve Numaralama Sisteminin Uygulanması</a:t>
            </a:r>
            <a:r>
              <a:rPr lang="en-US" dirty="0"/>
              <a:t/>
            </a:r>
            <a:br>
              <a:rPr lang="en-US" dirty="0"/>
            </a:br>
            <a:endParaRPr lang="en-US" dirty="0"/>
          </a:p>
        </p:txBody>
      </p:sp>
      <p:sp>
        <p:nvSpPr>
          <p:cNvPr id="3" name="İçerik Yer Tutucusu 2"/>
          <p:cNvSpPr>
            <a:spLocks noGrp="1"/>
          </p:cNvSpPr>
          <p:nvPr>
            <p:ph idx="1"/>
          </p:nvPr>
        </p:nvSpPr>
        <p:spPr>
          <a:xfrm>
            <a:off x="677334" y="1661375"/>
            <a:ext cx="9265156" cy="4430332"/>
          </a:xfrm>
        </p:spPr>
        <p:txBody>
          <a:bodyPr>
            <a:normAutofit/>
          </a:bodyPr>
          <a:lstStyle/>
          <a:p>
            <a:r>
              <a:rPr lang="tr-TR" dirty="0"/>
              <a:t>Bilgi sistemine bağlı ve barkod okuyuculu bir satış noktası terminali ya da yazar kasada okutulan GTIN barkodu için aşağıdaki işlemler yapılır.</a:t>
            </a:r>
            <a:endParaRPr lang="en-US" dirty="0"/>
          </a:p>
          <a:p>
            <a:r>
              <a:rPr lang="tr-TR" dirty="0"/>
              <a:t> </a:t>
            </a:r>
            <a:r>
              <a:rPr lang="tr-TR" dirty="0" smtClean="0"/>
              <a:t>Barkod </a:t>
            </a:r>
            <a:r>
              <a:rPr lang="tr-TR" dirty="0"/>
              <a:t>okuyucu, okuduğu barkodu rakamlara dönüştürür.</a:t>
            </a:r>
            <a:endParaRPr lang="en-US" dirty="0"/>
          </a:p>
          <a:p>
            <a:r>
              <a:rPr lang="tr-TR" dirty="0" smtClean="0"/>
              <a:t>Rakamların  </a:t>
            </a:r>
            <a:r>
              <a:rPr lang="tr-TR" dirty="0"/>
              <a:t>oluşturduğu  numara  ile  ürünün  bilgi  sistemindeki  (veri tabanındaki) tanım kaydına erişilir.</a:t>
            </a:r>
            <a:endParaRPr lang="en-US" dirty="0"/>
          </a:p>
          <a:p>
            <a:r>
              <a:rPr lang="tr-TR" dirty="0" smtClean="0"/>
              <a:t>Ürünün </a:t>
            </a:r>
            <a:r>
              <a:rPr lang="tr-TR" dirty="0"/>
              <a:t>veri tabanındaki tanım kaydından ürünün tanımı (stok kodu, adı, satış birimi-adet, kutu, kg vb.) ile birim satış fiyatı elde edilir.</a:t>
            </a:r>
            <a:endParaRPr lang="en-US" dirty="0"/>
          </a:p>
          <a:p>
            <a:r>
              <a:rPr lang="tr-TR" dirty="0" smtClean="0"/>
              <a:t>Ürünün  </a:t>
            </a:r>
            <a:r>
              <a:rPr lang="tr-TR" dirty="0"/>
              <a:t>tanımı  ve  birim  satış  fiyatı,  veri  tabanından  satış  </a:t>
            </a:r>
            <a:r>
              <a:rPr lang="tr-TR" dirty="0" smtClean="0"/>
              <a:t>noktası</a:t>
            </a:r>
            <a:r>
              <a:rPr lang="tr-TR" dirty="0"/>
              <a:t> </a:t>
            </a:r>
            <a:r>
              <a:rPr lang="tr-TR" dirty="0" smtClean="0"/>
              <a:t>terminali/yazar </a:t>
            </a:r>
            <a:r>
              <a:rPr lang="tr-TR" dirty="0"/>
              <a:t>kasaya gönderilir.</a:t>
            </a:r>
            <a:endParaRPr lang="en-US" dirty="0"/>
          </a:p>
          <a:p>
            <a:r>
              <a:rPr lang="tr-TR" dirty="0" smtClean="0"/>
              <a:t>Satış </a:t>
            </a:r>
            <a:r>
              <a:rPr lang="tr-TR" dirty="0"/>
              <a:t>noktası terminali/yazar kasada ürünün satılan miktarı ile birim </a:t>
            </a:r>
            <a:r>
              <a:rPr lang="tr-TR" dirty="0" smtClean="0"/>
              <a:t>satış</a:t>
            </a:r>
            <a:r>
              <a:rPr lang="tr-TR" dirty="0"/>
              <a:t> </a:t>
            </a:r>
            <a:r>
              <a:rPr lang="tr-TR" dirty="0" smtClean="0"/>
              <a:t>fiyatı </a:t>
            </a:r>
            <a:r>
              <a:rPr lang="tr-TR" dirty="0"/>
              <a:t>çarpılarak satış tutarı hesaplanır.</a:t>
            </a:r>
            <a:endParaRPr lang="en-US" dirty="0"/>
          </a:p>
          <a:p>
            <a:r>
              <a:rPr lang="tr-TR" dirty="0" smtClean="0"/>
              <a:t>Ürünün </a:t>
            </a:r>
            <a:r>
              <a:rPr lang="tr-TR" dirty="0"/>
              <a:t>tanımı (adı, satış birimi vb.), birim satış fiyatı, satılan miktarı ve satış tutarı satış fişi ya da fatura üzerine yazılır.</a:t>
            </a:r>
            <a:endParaRPr lang="en-US" dirty="0"/>
          </a:p>
          <a:p>
            <a:endParaRPr lang="en-US" dirty="0"/>
          </a:p>
        </p:txBody>
      </p:sp>
    </p:spTree>
    <p:extLst>
      <p:ext uri="{BB962C8B-B14F-4D97-AF65-F5344CB8AC3E}">
        <p14:creationId xmlns:p14="http://schemas.microsoft.com/office/powerpoint/2010/main" val="25316857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2.2.3. EAN-UCC Tanımlama ve Numaralama Sisteminin Uygulanması</a:t>
            </a:r>
            <a:r>
              <a:rPr lang="en-US" dirty="0"/>
              <a:t/>
            </a:r>
            <a:br>
              <a:rPr lang="en-US" dirty="0"/>
            </a:br>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643" y="2440456"/>
            <a:ext cx="7425658" cy="33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1851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2.2.3. EAN-UCC Tanımlama ve Numaralama Sisteminin Uygulanması</a:t>
            </a:r>
            <a:r>
              <a:rPr lang="en-US" dirty="0"/>
              <a:t/>
            </a:r>
            <a:br>
              <a:rPr lang="en-US" dirty="0"/>
            </a:br>
            <a:endParaRPr lang="en-US" dirty="0"/>
          </a:p>
        </p:txBody>
      </p:sp>
      <p:sp>
        <p:nvSpPr>
          <p:cNvPr id="3" name="İçerik Yer Tutucusu 2"/>
          <p:cNvSpPr>
            <a:spLocks noGrp="1"/>
          </p:cNvSpPr>
          <p:nvPr>
            <p:ph idx="1"/>
          </p:nvPr>
        </p:nvSpPr>
        <p:spPr/>
        <p:txBody>
          <a:bodyPr>
            <a:normAutofit lnSpcReduction="10000"/>
          </a:bodyPr>
          <a:lstStyle/>
          <a:p>
            <a:r>
              <a:rPr lang="tr-TR" dirty="0"/>
              <a:t>Tedarik zinciri içerisinde üreticiden çıkarak müşteriye sevk edilen bir taşıma birimi (</a:t>
            </a:r>
            <a:r>
              <a:rPr lang="tr-TR" dirty="0" err="1"/>
              <a:t>logistic</a:t>
            </a:r>
            <a:r>
              <a:rPr lang="tr-TR" dirty="0"/>
              <a:t> </a:t>
            </a:r>
            <a:r>
              <a:rPr lang="tr-TR" dirty="0" err="1"/>
              <a:t>unıt</a:t>
            </a:r>
            <a:r>
              <a:rPr lang="tr-TR" dirty="0"/>
              <a:t>), taşıma sırasında el değiştirmekte, sırasıyla, üretici-taşıyıcı-dağıtım merkezi- taşıyıcı-müşteri ortamlarında hareket etmekte, bu hareketler sırasında depolama, taşıma ve yer değiştirme işlemleri yapılmaktadır.</a:t>
            </a:r>
            <a:endParaRPr lang="en-US" dirty="0"/>
          </a:p>
          <a:p>
            <a:r>
              <a:rPr lang="tr-TR" dirty="0" smtClean="0"/>
              <a:t>Tedarik </a:t>
            </a:r>
            <a:r>
              <a:rPr lang="tr-TR" dirty="0"/>
              <a:t>zincirinde hareket eden taşıma biriminin üzerinde </a:t>
            </a:r>
            <a:r>
              <a:rPr lang="tr-TR" b="1" dirty="0"/>
              <a:t>SSCC </a:t>
            </a:r>
            <a:r>
              <a:rPr lang="tr-TR" dirty="0"/>
              <a:t>numarası yer alır. SSCC, taşıma biriminin tüm dünyada ve tedarik zinciri içinde </a:t>
            </a:r>
            <a:r>
              <a:rPr lang="tr-TR" b="1" dirty="0"/>
              <a:t>tek </a:t>
            </a:r>
            <a:r>
              <a:rPr lang="tr-TR" dirty="0"/>
              <a:t>olarak tanınmasını sağladığı gibi bu taşıma biriminin bilgi sistemindeki veri tabanında yer alan ayrıntılı bilgilerine erişilmesine de olanak veren bir </a:t>
            </a:r>
            <a:r>
              <a:rPr lang="tr-TR" b="1" dirty="0"/>
              <a:t>erişim anahtarı</a:t>
            </a:r>
            <a:r>
              <a:rPr lang="tr-TR" dirty="0"/>
              <a:t>dır.</a:t>
            </a:r>
            <a:endParaRPr lang="en-US" dirty="0"/>
          </a:p>
          <a:p>
            <a:r>
              <a:rPr lang="tr-TR" dirty="0" smtClean="0"/>
              <a:t>Tedarik </a:t>
            </a:r>
            <a:r>
              <a:rPr lang="tr-TR" dirty="0"/>
              <a:t>zinciri uygulaması yapan üretici, taşıyıcı, müşteri gibi taraflar, bilgi sistemleri kapsamında bu sistemlere bağlı barkod yazıcılar ve barkod okuyucular kullanırlar ve birbirleri ile elektronik ortamda veri değişimi yapabilmek üzere </a:t>
            </a:r>
            <a:r>
              <a:rPr lang="tr-TR" b="1" dirty="0"/>
              <a:t>EVD </a:t>
            </a:r>
            <a:r>
              <a:rPr lang="tr-TR" dirty="0"/>
              <a:t>uygulamalarından yararlanırlar.</a:t>
            </a:r>
            <a:endParaRPr lang="en-US" dirty="0"/>
          </a:p>
          <a:p>
            <a:endParaRPr lang="en-US" dirty="0"/>
          </a:p>
        </p:txBody>
      </p:sp>
    </p:spTree>
    <p:extLst>
      <p:ext uri="{BB962C8B-B14F-4D97-AF65-F5344CB8AC3E}">
        <p14:creationId xmlns:p14="http://schemas.microsoft.com/office/powerpoint/2010/main" val="8145896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2.2.3. EAN-UCC Tanımlama ve Numaralama Sisteminin Uygulanması</a:t>
            </a:r>
            <a:r>
              <a:rPr lang="en-US" dirty="0"/>
              <a:t/>
            </a:r>
            <a:br>
              <a:rPr lang="en-US" dirty="0"/>
            </a:br>
            <a:endParaRPr lang="en-US" dirty="0"/>
          </a:p>
        </p:txBody>
      </p:sp>
      <p:sp>
        <p:nvSpPr>
          <p:cNvPr id="3" name="İçerik Yer Tutucusu 2"/>
          <p:cNvSpPr>
            <a:spLocks noGrp="1"/>
          </p:cNvSpPr>
          <p:nvPr>
            <p:ph idx="1"/>
          </p:nvPr>
        </p:nvSpPr>
        <p:spPr/>
        <p:txBody>
          <a:bodyPr>
            <a:normAutofit lnSpcReduction="10000"/>
          </a:bodyPr>
          <a:lstStyle/>
          <a:p>
            <a:pPr algn="just"/>
            <a:r>
              <a:rPr lang="tr-TR" dirty="0"/>
              <a:t>EAN-UCC Sisteminin tanımlama ve numaralama standartlarının kullanıldığı ideal bir tedarik zinciri uygulamasında aşağıdaki işlemler yapılır.</a:t>
            </a:r>
            <a:endParaRPr lang="en-US" dirty="0"/>
          </a:p>
          <a:p>
            <a:pPr algn="just"/>
            <a:r>
              <a:rPr lang="tr-TR" dirty="0" smtClean="0"/>
              <a:t>Ticari  </a:t>
            </a:r>
            <a:r>
              <a:rPr lang="tr-TR" dirty="0"/>
              <a:t>ürünün  üreticisi  olan  firma,  mallarını  kutulayarak  bir  palete yerleştirir. Palette yer alan malların ve kutuların tanımları (stok kodu, miktarı, satış fiyatı, paketleme biçimi, son kullanım tarihi vb.) bilgi sistemindeki veri tabanına kaydedilir.</a:t>
            </a:r>
            <a:endParaRPr lang="en-US" dirty="0"/>
          </a:p>
          <a:p>
            <a:pPr algn="just"/>
            <a:r>
              <a:rPr lang="tr-TR" dirty="0" smtClean="0"/>
              <a:t>Üretici </a:t>
            </a:r>
            <a:r>
              <a:rPr lang="tr-TR" dirty="0"/>
              <a:t>firma, hazırlanan palete bir seri numarası verir. Üretici firmanın numarasını ve paletin seri numarasını içeren SSCC numarası gözle görülür biçimde ve </a:t>
            </a:r>
            <a:r>
              <a:rPr lang="tr-TR" dirty="0" err="1"/>
              <a:t>barkodlu</a:t>
            </a:r>
            <a:r>
              <a:rPr lang="tr-TR" dirty="0"/>
              <a:t> olarak bir etikete yazılır. Barkod yazıcı ile basılan bu etiket palete yapıştırılır.</a:t>
            </a:r>
            <a:endParaRPr lang="en-US" dirty="0"/>
          </a:p>
          <a:p>
            <a:pPr algn="just"/>
            <a:r>
              <a:rPr lang="tr-TR" dirty="0" smtClean="0"/>
              <a:t>Üretici  </a:t>
            </a:r>
            <a:r>
              <a:rPr lang="tr-TR" dirty="0"/>
              <a:t>firma,  palet  </a:t>
            </a:r>
            <a:r>
              <a:rPr lang="tr-TR" dirty="0" err="1"/>
              <a:t>üzrindeki</a:t>
            </a:r>
            <a:r>
              <a:rPr lang="tr-TR" dirty="0"/>
              <a:t>  SSCC  numarasını  barkod  okuyucu  ile okutarak paleti  taşıyıcı firmaya teslim eder ve paletin üretici </a:t>
            </a:r>
            <a:r>
              <a:rPr lang="tr-TR" dirty="0" smtClean="0"/>
              <a:t>firmadan</a:t>
            </a:r>
            <a:r>
              <a:rPr lang="tr-TR" dirty="0"/>
              <a:t> </a:t>
            </a:r>
            <a:r>
              <a:rPr lang="tr-TR" dirty="0" smtClean="0"/>
              <a:t>çıktığı </a:t>
            </a:r>
            <a:r>
              <a:rPr lang="tr-TR" dirty="0"/>
              <a:t>sisteme kaydedilir.</a:t>
            </a:r>
            <a:endParaRPr lang="en-US" dirty="0"/>
          </a:p>
          <a:p>
            <a:endParaRPr lang="en-US" dirty="0"/>
          </a:p>
        </p:txBody>
      </p:sp>
    </p:spTree>
    <p:extLst>
      <p:ext uri="{BB962C8B-B14F-4D97-AF65-F5344CB8AC3E}">
        <p14:creationId xmlns:p14="http://schemas.microsoft.com/office/powerpoint/2010/main" val="20532202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2.2.3. EAN-UCC Tanımlama ve Numaralama Sisteminin Uygulanması</a:t>
            </a:r>
            <a:r>
              <a:rPr lang="en-US" dirty="0"/>
              <a:t/>
            </a:r>
            <a:br>
              <a:rPr lang="en-US" dirty="0"/>
            </a:br>
            <a:endParaRPr lang="en-US" dirty="0"/>
          </a:p>
        </p:txBody>
      </p:sp>
      <p:sp>
        <p:nvSpPr>
          <p:cNvPr id="3" name="İçerik Yer Tutucusu 2"/>
          <p:cNvSpPr>
            <a:spLocks noGrp="1"/>
          </p:cNvSpPr>
          <p:nvPr>
            <p:ph idx="1"/>
          </p:nvPr>
        </p:nvSpPr>
        <p:spPr/>
        <p:txBody>
          <a:bodyPr>
            <a:normAutofit fontScale="92500" lnSpcReduction="10000"/>
          </a:bodyPr>
          <a:lstStyle/>
          <a:p>
            <a:r>
              <a:rPr lang="tr-TR" dirty="0"/>
              <a:t>Üretici  firma,  etiketlenen  paletin  SSCC  numarasını  ve  ayrıntılı  tanım bilgileri  ile  paletin  teslim  edileceği  yerin  bilgi  kayıtlarını  elektronik ortamda EVD aracılığı ile taşıyıcı firma, dağıtım merkezi ve müşterinin bilgi sistemlerine gönderir.</a:t>
            </a:r>
            <a:endParaRPr lang="en-US" dirty="0"/>
          </a:p>
          <a:p>
            <a:r>
              <a:rPr lang="tr-TR" dirty="0" smtClean="0"/>
              <a:t>Taşıyıcı  </a:t>
            </a:r>
            <a:r>
              <a:rPr lang="tr-TR" dirty="0"/>
              <a:t>firma,  teslim  aldığı  paleti  Dağıtım  Merkezine  teslim  ederken SSCC numarası barkod okuyucu ile okutulur. Okunan SSCC numarası kullanılarak   dağıtım   merkezinin   bilgi   sistemindeki   paletin,   taşıyıcı firmadan teslim alınarak dağıtım merkezine girdiği bilgi sistemine işlenir.</a:t>
            </a:r>
            <a:endParaRPr lang="en-US" dirty="0"/>
          </a:p>
          <a:p>
            <a:r>
              <a:rPr lang="tr-TR" dirty="0" smtClean="0"/>
              <a:t>Paletin   </a:t>
            </a:r>
            <a:r>
              <a:rPr lang="tr-TR" dirty="0"/>
              <a:t>teslim   alındığına   ilişkin   kayıt   dağıtım   merkezi   tarafından, elektronik ortamda EVD aracılığı ile üretici firma, taşıyıcı firma ve müşterinin bilgi sistemlerine gönderilir.</a:t>
            </a:r>
            <a:endParaRPr lang="en-US" dirty="0"/>
          </a:p>
          <a:p>
            <a:r>
              <a:rPr lang="tr-TR" dirty="0" smtClean="0"/>
              <a:t>Palet</a:t>
            </a:r>
            <a:r>
              <a:rPr lang="tr-TR" dirty="0"/>
              <a:t>,  dağıtım  merkezinden  çıkarken  paletin  SSCC  numarası  barkod okuyucu ile okutulur ve paletin, paleti müşteriye taşıyacak taşıyıcı firmaya teslim edildiği dağıtım merkezinin bilgi sistemine işlenir.</a:t>
            </a:r>
            <a:endParaRPr lang="en-US" dirty="0"/>
          </a:p>
          <a:p>
            <a:endParaRPr lang="en-US" dirty="0"/>
          </a:p>
        </p:txBody>
      </p:sp>
    </p:spTree>
    <p:extLst>
      <p:ext uri="{BB962C8B-B14F-4D97-AF65-F5344CB8AC3E}">
        <p14:creationId xmlns:p14="http://schemas.microsoft.com/office/powerpoint/2010/main" val="33360126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007698"/>
          </a:xfrm>
        </p:spPr>
        <p:txBody>
          <a:bodyPr/>
          <a:lstStyle/>
          <a:p>
            <a:r>
              <a:rPr lang="tr-TR" b="1" dirty="0" smtClean="0"/>
              <a:t>Tedarik </a:t>
            </a:r>
            <a:r>
              <a:rPr lang="tr-TR" b="1" dirty="0"/>
              <a:t>zinciri uygulaması</a:t>
            </a:r>
            <a:endParaRPr lang="en-US" dirty="0"/>
          </a:p>
        </p:txBody>
      </p:sp>
      <p:sp>
        <p:nvSpPr>
          <p:cNvPr id="3" name="İçerik Yer Tutucusu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51" y="1930400"/>
            <a:ext cx="7359083" cy="465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37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a:t>-</a:t>
            </a:r>
            <a:r>
              <a:rPr lang="tr-TR" sz="2400" b="1" dirty="0"/>
              <a:t>1.1. Barkod Kullanılma Nedenleri</a:t>
            </a:r>
            <a:endParaRPr lang="en-US" sz="2400" dirty="0"/>
          </a:p>
        </p:txBody>
      </p:sp>
      <p:sp>
        <p:nvSpPr>
          <p:cNvPr id="3" name="İçerik Yer Tutucusu 2"/>
          <p:cNvSpPr>
            <a:spLocks noGrp="1"/>
          </p:cNvSpPr>
          <p:nvPr>
            <p:ph idx="1"/>
          </p:nvPr>
        </p:nvSpPr>
        <p:spPr/>
        <p:txBody>
          <a:bodyPr/>
          <a:lstStyle/>
          <a:p>
            <a:r>
              <a:rPr lang="tr-TR" dirty="0"/>
              <a:t>Bir ürünün </a:t>
            </a:r>
            <a:r>
              <a:rPr lang="tr-TR" dirty="0" err="1"/>
              <a:t>barkodlanmasında</a:t>
            </a:r>
            <a:r>
              <a:rPr lang="tr-TR" dirty="0"/>
              <a:t> en sık karşılaşılan soru, o ürünü sıkça kullanan perakendecilerin, “Ürün </a:t>
            </a:r>
            <a:r>
              <a:rPr lang="tr-TR" dirty="0" err="1"/>
              <a:t>barkodlu</a:t>
            </a:r>
            <a:r>
              <a:rPr lang="tr-TR" dirty="0"/>
              <a:t> mu?” sorusudur. Bu durumda üretici ya da ithalatçı EAN kodunu kullanacaktır. Ürünün dış kasası için 13 haneli EAN kodu, ya da 14 hanelik ITF kodu kullanılabilir.</a:t>
            </a:r>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295" y="3910934"/>
            <a:ext cx="4935799" cy="178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244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2.2.3. EAN-UCC Tanımlama ve Numaralama Sisteminin Uygulanması</a:t>
            </a:r>
            <a:r>
              <a:rPr lang="en-US" dirty="0"/>
              <a:t/>
            </a:r>
            <a:br>
              <a:rPr lang="en-US" dirty="0"/>
            </a:br>
            <a:endParaRPr lang="en-US" dirty="0"/>
          </a:p>
        </p:txBody>
      </p:sp>
      <p:sp>
        <p:nvSpPr>
          <p:cNvPr id="3" name="İçerik Yer Tutucusu 2"/>
          <p:cNvSpPr>
            <a:spLocks noGrp="1"/>
          </p:cNvSpPr>
          <p:nvPr>
            <p:ph idx="1"/>
          </p:nvPr>
        </p:nvSpPr>
        <p:spPr/>
        <p:txBody>
          <a:bodyPr>
            <a:normAutofit lnSpcReduction="10000"/>
          </a:bodyPr>
          <a:lstStyle/>
          <a:p>
            <a:r>
              <a:rPr lang="tr-TR" dirty="0"/>
              <a:t>Paletin taşıyıcı firmaya teslim edildiğini gösteren kayıt, dağıtım merkezi tarafından elektronik ortamda EVD aracılığı ile üretici firma, taşıyıcı firma ve müşterinin bilgi sistemlerine gönderilir.</a:t>
            </a:r>
            <a:endParaRPr lang="en-US" dirty="0"/>
          </a:p>
          <a:p>
            <a:r>
              <a:rPr lang="tr-TR" dirty="0" smtClean="0"/>
              <a:t>Palet</a:t>
            </a:r>
            <a:r>
              <a:rPr lang="tr-TR" dirty="0"/>
              <a:t>, taşıyıcı firma tarafından müşteriye teslim edildiğinde müşteri barkod okuyucu ile paletin SSCC numarasını okutur. Okunan SSCC numarası ile paletin müşterinin bilgi sistemindeki kaydına erişilir ve paletin teslim alındığı kayda işlenir.</a:t>
            </a:r>
            <a:endParaRPr lang="en-US" dirty="0"/>
          </a:p>
          <a:p>
            <a:r>
              <a:rPr lang="tr-TR" dirty="0" smtClean="0"/>
              <a:t>Müşteri</a:t>
            </a:r>
            <a:r>
              <a:rPr lang="tr-TR" dirty="0"/>
              <a:t>,  paleti  teslim aldığını  gösteren  kaydı  elektronik ortamda  EVD aracılığı ile üretici firma, dağıtım merkezi ve taşıyıcı firmanın bilgi sistemlerine gönderir.</a:t>
            </a:r>
            <a:endParaRPr lang="en-US" dirty="0"/>
          </a:p>
          <a:p>
            <a:r>
              <a:rPr lang="tr-TR" dirty="0" smtClean="0"/>
              <a:t>Müşteri</a:t>
            </a:r>
            <a:r>
              <a:rPr lang="tr-TR" dirty="0"/>
              <a:t>, paleti deposunun içerisinde hareket ettirirken SSCC numarasını barkod okuyucu ile okutur ve paletin yaşadığı tüm depo hareketleri müşterinin bilgi sistemine kaydedilir.</a:t>
            </a:r>
            <a:endParaRPr lang="en-US" dirty="0"/>
          </a:p>
          <a:p>
            <a:endParaRPr lang="en-US" dirty="0"/>
          </a:p>
        </p:txBody>
      </p:sp>
    </p:spTree>
    <p:extLst>
      <p:ext uri="{BB962C8B-B14F-4D97-AF65-F5344CB8AC3E}">
        <p14:creationId xmlns:p14="http://schemas.microsoft.com/office/powerpoint/2010/main" val="41913641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2.3. Ticari Ürünlerin Numaralandırılması</a:t>
            </a:r>
            <a:r>
              <a:rPr lang="en-US" dirty="0" smtClean="0"/>
              <a:t/>
            </a:r>
            <a:br>
              <a:rPr lang="en-US" dirty="0" smtClean="0"/>
            </a:br>
            <a:endParaRPr lang="en-US" dirty="0"/>
          </a:p>
        </p:txBody>
      </p:sp>
      <p:sp>
        <p:nvSpPr>
          <p:cNvPr id="3" name="İçerik Yer Tutucusu 2"/>
          <p:cNvSpPr>
            <a:spLocks noGrp="1"/>
          </p:cNvSpPr>
          <p:nvPr>
            <p:ph idx="1"/>
          </p:nvPr>
        </p:nvSpPr>
        <p:spPr>
          <a:xfrm>
            <a:off x="677334" y="1645434"/>
            <a:ext cx="8596668" cy="3880773"/>
          </a:xfrm>
        </p:spPr>
        <p:txBody>
          <a:bodyPr>
            <a:normAutofit fontScale="92500" lnSpcReduction="20000"/>
          </a:bodyPr>
          <a:lstStyle/>
          <a:p>
            <a:pPr algn="just"/>
            <a:r>
              <a:rPr lang="tr-TR" dirty="0"/>
              <a:t>Ticari ürünler, tedarik zincirinin herhangi bir noktasında sipariş edilen, satılan, dağıtımı yapılan,  yer  değiştiren  ya  da  satın  alınan,  dolayısıyla  başta  fiyatı  olmak  üzere  bütün tanımlayıcı bilgilerine gerek duyulan mal ya da hizmetlerdir. Bu tanımdan da anlaşılacağı üzere, ham maddeden başlayarak son tüketicinin eline geçen ürüne dek, özellikleri (ad, birim fiyat, depolama koşulları, alım-satım koşulları vb.) tanımlanmış tüm fiziksel mallar ile yine özellikleri ve fiyatı belirlenmiş hizmetler ticari ürün kapsamında ele alınır.</a:t>
            </a:r>
            <a:endParaRPr lang="en-US" dirty="0"/>
          </a:p>
          <a:p>
            <a:pPr algn="just"/>
            <a:r>
              <a:rPr lang="tr-TR" dirty="0"/>
              <a:t> </a:t>
            </a:r>
            <a:r>
              <a:rPr lang="tr-TR" dirty="0" smtClean="0"/>
              <a:t>Ticari </a:t>
            </a:r>
            <a:r>
              <a:rPr lang="tr-TR" dirty="0"/>
              <a:t>ürünlerin tanımlanması ve numaralanması ile bu numaraların barkodlarla simgelenmesi, satış noktalarındaki satış işlemlerine olduğu gibi fabrika, dağıtım merkezi, depo gibi ortamlarda malın teslim alınması, envanter yönetimi, mal sevkiyatı gibi birçok lojistik uygulamaların doğru, kolay ve hızlı olmasını sağlar. Ticari ürünlerin tanımları, numaraları ve barkodları, ticari ürünün hareket ettiği tedarik zinciri içinde ve dağıtım kanalları boyunca gerçekleştirilen, satın alma, envanter yönetimi, sipariş verme, satış ve satış noktası operasyonlarında otomasyon yapılmasını, böylece işlemlerin elektronik ortamda gerçekleştirilmesini (elektronik ticaret) sağlar.</a:t>
            </a:r>
            <a:endParaRPr lang="en-US" dirty="0"/>
          </a:p>
          <a:p>
            <a:endParaRPr lang="en-US" dirty="0"/>
          </a:p>
        </p:txBody>
      </p:sp>
    </p:spTree>
    <p:extLst>
      <p:ext uri="{BB962C8B-B14F-4D97-AF65-F5344CB8AC3E}">
        <p14:creationId xmlns:p14="http://schemas.microsoft.com/office/powerpoint/2010/main" val="8395373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2.3.1. Ticari Ürünlerin Özellikleri</a:t>
            </a:r>
            <a:endParaRPr lang="en-US" dirty="0"/>
          </a:p>
        </p:txBody>
      </p:sp>
      <p:sp>
        <p:nvSpPr>
          <p:cNvPr id="3" name="İçerik Yer Tutucusu 2"/>
          <p:cNvSpPr>
            <a:spLocks noGrp="1"/>
          </p:cNvSpPr>
          <p:nvPr>
            <p:ph idx="1"/>
          </p:nvPr>
        </p:nvSpPr>
        <p:spPr/>
        <p:txBody>
          <a:bodyPr/>
          <a:lstStyle/>
          <a:p>
            <a:pPr algn="just"/>
            <a:r>
              <a:rPr lang="tr-TR" dirty="0"/>
              <a:t>EAN-UCC  Sisteminde  GTIN  olarak  tanımlanan  ve  numaralanan  ticari  ürünlerin kapsamı çok geniştir. Ürünün doğasına ve kullanıcıların ürünle yaptıkları işlemlerin gerektirdiklerine uygun olarak değişik standart çözümler uygulanır.</a:t>
            </a:r>
            <a:endParaRPr lang="en-US" dirty="0"/>
          </a:p>
          <a:p>
            <a:pPr algn="just"/>
            <a:r>
              <a:rPr lang="tr-TR" dirty="0" smtClean="0"/>
              <a:t>EAN-UCC </a:t>
            </a:r>
            <a:r>
              <a:rPr lang="tr-TR" dirty="0"/>
              <a:t>Sisteminin ticari ürünler için getirdiği tanımlama, numaralama ve bu numaraları simgeleyen EAN-UCC barkodlarının standartları, ticari ürünlerin aşağıdaki yapısal özellikleri göz önüne alınarak geliştirilmiştir.</a:t>
            </a:r>
            <a:endParaRPr lang="en-US" dirty="0"/>
          </a:p>
          <a:p>
            <a:endParaRPr lang="en-US" dirty="0"/>
          </a:p>
        </p:txBody>
      </p:sp>
    </p:spTree>
    <p:extLst>
      <p:ext uri="{BB962C8B-B14F-4D97-AF65-F5344CB8AC3E}">
        <p14:creationId xmlns:p14="http://schemas.microsoft.com/office/powerpoint/2010/main" val="11915785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2.3.1.1. Fiziksel ya da Fiziksel Olmayan Ticari Ürünler</a:t>
            </a:r>
            <a:r>
              <a:rPr lang="en-US" dirty="0"/>
              <a:t/>
            </a:r>
            <a:br>
              <a:rPr lang="en-US" dirty="0"/>
            </a:br>
            <a:endParaRPr lang="en-US" dirty="0"/>
          </a:p>
        </p:txBody>
      </p:sp>
      <p:sp>
        <p:nvSpPr>
          <p:cNvPr id="3" name="İçerik Yer Tutucusu 2"/>
          <p:cNvSpPr>
            <a:spLocks noGrp="1"/>
          </p:cNvSpPr>
          <p:nvPr>
            <p:ph idx="1"/>
          </p:nvPr>
        </p:nvSpPr>
        <p:spPr/>
        <p:txBody>
          <a:bodyPr/>
          <a:lstStyle/>
          <a:p>
            <a:pPr algn="just"/>
            <a:r>
              <a:rPr lang="tr-TR" dirty="0"/>
              <a:t>Fiziksel  olan  ticari  ürünler  somut  mallardır.  Fiziksel  olmayan  ticari  ürünler  ise genellikle alınan-satılan yani ticareti yapılan, işçilik olarak değerlendirilen hizmetlerdir. (Örnek: Taşıma hizmeti, depolama hizmeti, danışmanlık hizmetleri, sağlık hizmetleri, temizlik hizmetleri vb.) ticareti yapılan hizmetler de somut mallar da olduğu gibi GTIN ile numaralandırılabilir.</a:t>
            </a:r>
            <a:endParaRPr lang="en-US" dirty="0"/>
          </a:p>
          <a:p>
            <a:r>
              <a:rPr lang="tr-TR" dirty="0"/>
              <a:t> </a:t>
            </a:r>
            <a:endParaRPr lang="en-US" dirty="0"/>
          </a:p>
        </p:txBody>
      </p:sp>
    </p:spTree>
    <p:extLst>
      <p:ext uri="{BB962C8B-B14F-4D97-AF65-F5344CB8AC3E}">
        <p14:creationId xmlns:p14="http://schemas.microsoft.com/office/powerpoint/2010/main" val="37664680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2.3.1.2. Yaygın Olarak Dağıtılan ya da Dağıtımı Kısıtlanmış Ürünler</a:t>
            </a:r>
            <a:r>
              <a:rPr lang="en-US" dirty="0"/>
              <a:t/>
            </a:r>
            <a:br>
              <a:rPr lang="en-US" dirty="0"/>
            </a:br>
            <a:endParaRPr lang="en-US" dirty="0"/>
          </a:p>
        </p:txBody>
      </p:sp>
      <p:sp>
        <p:nvSpPr>
          <p:cNvPr id="3" name="İçerik Yer Tutucusu 2"/>
          <p:cNvSpPr>
            <a:spLocks noGrp="1"/>
          </p:cNvSpPr>
          <p:nvPr>
            <p:ph idx="1"/>
          </p:nvPr>
        </p:nvSpPr>
        <p:spPr/>
        <p:txBody>
          <a:bodyPr>
            <a:normAutofit/>
          </a:bodyPr>
          <a:lstStyle/>
          <a:p>
            <a:pPr algn="just"/>
            <a:r>
              <a:rPr lang="tr-TR" dirty="0"/>
              <a:t>EAN-UCC Sistemi ile tanımlanan ve numaralanan ticari ürünler, dünyanın her yerinde dağıtımı ve alım-satımı yapılabilecek ürünlerdir. Bununla birlikte EAN-UCC Sistemi, bu tür yaygın dağıtımı yapılan ürünlerin yanı sıra yalnızca kısıtlı bir çevrede örneğin bir ülkenin sınırları içinde, bir depo ya da mağazanın (mağazalar zincirinin) kendi içinde dağıtımı ve satışı yapılan ya da kullanılan ürünlerin tanımlanmasını ve numaralandırılmasını sağlar</a:t>
            </a:r>
            <a:r>
              <a:rPr lang="tr-TR" dirty="0" smtClean="0"/>
              <a:t>.</a:t>
            </a:r>
            <a:r>
              <a:rPr lang="tr-TR" dirty="0"/>
              <a:t> </a:t>
            </a:r>
            <a:endParaRPr lang="en-US" dirty="0"/>
          </a:p>
          <a:p>
            <a:pPr algn="just"/>
            <a:r>
              <a:rPr lang="tr-TR" dirty="0"/>
              <a:t> </a:t>
            </a:r>
            <a:r>
              <a:rPr lang="tr-TR" dirty="0" smtClean="0"/>
              <a:t>Dağıtımı  </a:t>
            </a:r>
            <a:r>
              <a:rPr lang="tr-TR" dirty="0"/>
              <a:t>kısıtlanmış  ürünler  için  EAN  Numaralandırma  Organizasyonları  yalnızca kendi sınırları içinde uygulanabilecek ulusal (yerel) standartlar geliştirebilir. Örneğin; TOBB- </a:t>
            </a:r>
            <a:r>
              <a:rPr lang="tr-TR" dirty="0" err="1"/>
              <a:t>MMNM’nin</a:t>
            </a:r>
            <a:r>
              <a:rPr lang="tr-TR" dirty="0"/>
              <a:t> ağırlıklı ürünler için geliştirdiği GTIN standardı, bir tür kısıtlı dağıtım uygulamasıdır. Mağaza/depo içi uygulamalarda da yine EAN-UCC Sisteminin önerdiği GTIN yapısı kullanılmaktadır.</a:t>
            </a:r>
            <a:endParaRPr lang="en-US" dirty="0"/>
          </a:p>
          <a:p>
            <a:endParaRPr lang="en-US" dirty="0"/>
          </a:p>
        </p:txBody>
      </p:sp>
    </p:spTree>
    <p:extLst>
      <p:ext uri="{BB962C8B-B14F-4D97-AF65-F5344CB8AC3E}">
        <p14:creationId xmlns:p14="http://schemas.microsoft.com/office/powerpoint/2010/main" val="20410758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2.3.1.3. Sabit ya da Değişken Miktarlı Ürünler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Sabit miktarlar içerecek biçimde paketlenerek dağıtıma ve satışa sunulan ürünler her zaman aynı miktarda ürün içerir; bu ürünlerin boyutları, ağırlığı, içeriği, tasarımı her pakette aynıdır. (Örnek: 1 adet gofret, 4 adet pil, 1 kg toz deterjan, 500 g yağ vb.) Bu tür ürünler “sabit miktarlı” olarak adlandırılır ve ürünün kesinleştirilmiş bu miktarı için bir GTIN verilir.</a:t>
            </a:r>
            <a:endParaRPr lang="en-US" dirty="0"/>
          </a:p>
          <a:p>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761" y="3741267"/>
            <a:ext cx="4853345" cy="230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2834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2.3.1.3. Sabit ya da Değişken Miktarlı Ürünler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Değişken miktarlı ürünlerde ise ürünün diğer tüm özellikleri aynı olsa bile dağıtıma ve satışa sunulan paketlerdeki ürün miktarı farklıdır. Bu tür ürünler “değişken miktarlı” olarak adlandırılır (Örnek: Peynir, tavuk, et vb.). Değişken miktarlı ticari ürünlerde ürünün boyutları (uzunluk, yüzölçümü vb.) ağırlığı, hacmi ya da bir paketteki ürün adeti her bir paket için değişkendir ve değişen miktar, ürünün dağıtım ve satış işlemlerinde etken rol oynamaktadır. Örneğin; satış noktasında satılırken satış fiyatı ağırlığına göre hesaplanan tavuk, peynir gibi ticari ürünler, değişken miktarlı ticari ürünler sınıfına girer.</a:t>
            </a:r>
            <a:endParaRPr lang="en-US" dirty="0"/>
          </a:p>
          <a:p>
            <a:r>
              <a:rPr lang="tr-TR" dirty="0"/>
              <a:t> </a:t>
            </a:r>
            <a:r>
              <a:rPr lang="tr-TR" dirty="0" smtClean="0"/>
              <a:t>Değişken </a:t>
            </a:r>
            <a:r>
              <a:rPr lang="tr-TR" dirty="0"/>
              <a:t>miktarlı ürünlere verilen GTIN, ürünün tanımının yanı sıra ürünün değişken miktarının bilgisini de içerir</a:t>
            </a:r>
            <a:r>
              <a:rPr lang="tr-TR" dirty="0" smtClean="0"/>
              <a:t>.</a:t>
            </a:r>
            <a:endParaRPr lang="en-US" dirty="0"/>
          </a:p>
        </p:txBody>
      </p:sp>
    </p:spTree>
    <p:extLst>
      <p:ext uri="{BB962C8B-B14F-4D97-AF65-F5344CB8AC3E}">
        <p14:creationId xmlns:p14="http://schemas.microsoft.com/office/powerpoint/2010/main" val="22514368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2.3.1.4. Perakende Satılan ya da Perakende Satılmayan Ürünler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EAN-UCC Sisteminin ana ilgi alanı perakende satış uygulamaları gibi görünse de bu sistemle perakende satılmayan dolayısıyla ürün numarası ve barkodu satış noktasında okutulmayacak ticari ürünler de tanımlanabilmektedir.</a:t>
            </a:r>
            <a:endParaRPr lang="en-US" dirty="0"/>
          </a:p>
          <a:p>
            <a:r>
              <a:rPr lang="tr-TR" dirty="0" smtClean="0"/>
              <a:t>EAN-UCC </a:t>
            </a:r>
            <a:r>
              <a:rPr lang="tr-TR" dirty="0"/>
              <a:t>Sistemi yalnızca perakende satılan ürünler için değil tüm tedarik zinciri uygulamaları için ürün tanımlama ve numaralama standartları geliştirmektedir; dolayısıyla ticari ürün kapsamına giren ancak perakende satılmayan ürünler için de GTIN kullanılabilir.</a:t>
            </a:r>
            <a:endParaRPr lang="en-US" dirty="0"/>
          </a:p>
          <a:p>
            <a:endParaRPr lang="en-US" dirty="0"/>
          </a:p>
        </p:txBody>
      </p:sp>
    </p:spTree>
    <p:extLst>
      <p:ext uri="{BB962C8B-B14F-4D97-AF65-F5344CB8AC3E}">
        <p14:creationId xmlns:p14="http://schemas.microsoft.com/office/powerpoint/2010/main" val="13785308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2.3.1.5. Yayınlar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EAN-UCC Sistemi, ISBN ile tanımlanan kitaplar, ISSN ile tanımlanan süreli yayınlar (dergiler) ve ISMN ile tanımlanan müzik yayınları (kaset, CD vb.) için de GTIN verilmesine olanak sağlamaktadır.</a:t>
            </a:r>
            <a:endParaRPr lang="en-US" dirty="0"/>
          </a:p>
          <a:p>
            <a:endParaRPr lang="en-US" dirty="0"/>
          </a:p>
        </p:txBody>
      </p:sp>
    </p:spTree>
    <p:extLst>
      <p:ext uri="{BB962C8B-B14F-4D97-AF65-F5344CB8AC3E}">
        <p14:creationId xmlns:p14="http://schemas.microsoft.com/office/powerpoint/2010/main" val="41907753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2.3.1.6. Birim Ürünler ya da Ürün Grupları</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dirty="0"/>
              <a:t>Bir ürün, ayrılamaz/parçalanamaz bir tek birim olarak dağıtıma ve satışa sunulduğu gibi birden çok ürünün </a:t>
            </a:r>
            <a:r>
              <a:rPr lang="tr-TR" dirty="0" err="1"/>
              <a:t>biraraya</a:t>
            </a:r>
            <a:r>
              <a:rPr lang="tr-TR" dirty="0"/>
              <a:t> getirildiği bir grup hâlinde de işlem görebilir. (Örnek: 10 adet mendil paketi içeren </a:t>
            </a:r>
            <a:r>
              <a:rPr lang="tr-TR" dirty="0" err="1"/>
              <a:t>şirinklenmiş</a:t>
            </a:r>
            <a:r>
              <a:rPr lang="tr-TR" dirty="0"/>
              <a:t> bir paket, 12 şişelik içecek kasası, 10 adet bisküvi paketi içeren bir koli, 24 adet içecek kutusu içeren </a:t>
            </a:r>
            <a:r>
              <a:rPr lang="tr-TR" dirty="0" err="1"/>
              <a:t>şirinklenmiş</a:t>
            </a:r>
            <a:r>
              <a:rPr lang="tr-TR" dirty="0"/>
              <a:t> bir tepsi)</a:t>
            </a:r>
            <a:endParaRPr lang="en-US" dirty="0"/>
          </a:p>
          <a:p>
            <a:r>
              <a:rPr lang="tr-TR" dirty="0" smtClean="0"/>
              <a:t>Nasıl </a:t>
            </a:r>
            <a:r>
              <a:rPr lang="tr-TR" dirty="0"/>
              <a:t>ki ürünün parçalanamaz bir bütün olan tek bir birimine bir GTIN veriliyorsa ürünlerin oluşturduğu gruba da GTIN verilir.</a:t>
            </a:r>
            <a:endParaRPr lang="en-US" dirty="0"/>
          </a:p>
          <a:p>
            <a:r>
              <a:rPr lang="tr-TR" dirty="0" smtClean="0"/>
              <a:t>Gruplanan </a:t>
            </a:r>
            <a:r>
              <a:rPr lang="tr-TR" dirty="0"/>
              <a:t>ürünler hep aynı ürün olabildiği gibi değişik ürünler </a:t>
            </a:r>
            <a:r>
              <a:rPr lang="tr-TR" dirty="0" err="1"/>
              <a:t>biraraya</a:t>
            </a:r>
            <a:r>
              <a:rPr lang="tr-TR" dirty="0"/>
              <a:t> getirilerek de gruplar oluşturulabilir. (Örnek: 3 adet gül kokulu, 3 adet leylak kokulu sabun içeren bir paket;</a:t>
            </a:r>
            <a:endParaRPr lang="en-US" dirty="0"/>
          </a:p>
          <a:p>
            <a:r>
              <a:rPr lang="tr-TR" dirty="0"/>
              <a:t>2 adet siyah, bir adet kırmızı, 2 adet mavi mürekkepli kalem içeren bir paket). Oluşturulan her bir değişik grup için bir GTIN verilir.</a:t>
            </a:r>
            <a:endParaRPr lang="en-US" dirty="0"/>
          </a:p>
        </p:txBody>
      </p:sp>
    </p:spTree>
    <p:extLst>
      <p:ext uri="{BB962C8B-B14F-4D97-AF65-F5344CB8AC3E}">
        <p14:creationId xmlns:p14="http://schemas.microsoft.com/office/powerpoint/2010/main" val="398065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a:t>-</a:t>
            </a:r>
            <a:r>
              <a:rPr lang="tr-TR" sz="2400" b="1" dirty="0"/>
              <a:t>1.1. Barkod Kullanılma Nedenleri</a:t>
            </a:r>
            <a:endParaRPr lang="en-US" sz="2400" dirty="0"/>
          </a:p>
        </p:txBody>
      </p:sp>
      <p:sp>
        <p:nvSpPr>
          <p:cNvPr id="3" name="İçerik Yer Tutucusu 2"/>
          <p:cNvSpPr>
            <a:spLocks noGrp="1"/>
          </p:cNvSpPr>
          <p:nvPr>
            <p:ph idx="1"/>
          </p:nvPr>
        </p:nvSpPr>
        <p:spPr/>
        <p:txBody>
          <a:bodyPr/>
          <a:lstStyle/>
          <a:p>
            <a:r>
              <a:rPr lang="tr-TR" dirty="0"/>
              <a:t>Ancak dış kasa kullanımları için basılabilen en büyük EAN kodu bile dış kasada fark edilmeyecek kadar küçük kalabilir. Ayrıca EAN mümkün olduğunca doğru basılmalıdır. </a:t>
            </a:r>
            <a:r>
              <a:rPr lang="tr-TR" dirty="0" smtClean="0"/>
              <a:t>Bu</a:t>
            </a:r>
            <a:r>
              <a:rPr lang="tr-TR" dirty="0"/>
              <a:t> </a:t>
            </a:r>
            <a:r>
              <a:rPr lang="tr-TR" dirty="0" smtClean="0"/>
              <a:t>nedenle  </a:t>
            </a:r>
            <a:r>
              <a:rPr lang="tr-TR" dirty="0"/>
              <a:t>dış  kasa  kullanımları  için  pek  uygun  değildir.  ITF,  </a:t>
            </a:r>
            <a:r>
              <a:rPr lang="tr-TR" dirty="0" err="1"/>
              <a:t>EAN’den</a:t>
            </a:r>
            <a:r>
              <a:rPr lang="tr-TR" dirty="0"/>
              <a:t>  çok  daha  büyük basılabilir, boşluk ve çubuk toleransı çok daha yüksektir</a:t>
            </a:r>
            <a:r>
              <a:rPr lang="tr-TR" dirty="0" smtClean="0"/>
              <a:t>.</a:t>
            </a:r>
            <a:endParaRPr lang="en-US" dirty="0"/>
          </a:p>
          <a:p>
            <a:r>
              <a:rPr lang="tr-TR" dirty="0"/>
              <a:t>Barkod perakende satışlar için kullanılacaksa öncelikle EAN kodu düşünülmelidir. Bu market ürünleri için düşünülen standarttır.</a:t>
            </a:r>
            <a:endParaRPr lang="en-US" dirty="0"/>
          </a:p>
          <a:p>
            <a:endParaRPr lang="en-US" dirty="0"/>
          </a:p>
        </p:txBody>
      </p:sp>
    </p:spTree>
    <p:extLst>
      <p:ext uri="{BB962C8B-B14F-4D97-AF65-F5344CB8AC3E}">
        <p14:creationId xmlns:p14="http://schemas.microsoft.com/office/powerpoint/2010/main" val="42647400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5362" y="210354"/>
            <a:ext cx="8918640" cy="716925"/>
          </a:xfrm>
        </p:spPr>
        <p:txBody>
          <a:bodyPr>
            <a:normAutofit fontScale="90000"/>
          </a:bodyPr>
          <a:lstStyle/>
          <a:p>
            <a:r>
              <a:rPr lang="tr-TR" b="1" dirty="0"/>
              <a:t>2.3.1.7. Birden Çok Parçadan Oluşan Ürünler</a:t>
            </a:r>
            <a:r>
              <a:rPr lang="en-US" dirty="0"/>
              <a:t/>
            </a:r>
            <a:br>
              <a:rPr lang="en-US" dirty="0"/>
            </a:br>
            <a:endParaRPr lang="en-US" dirty="0"/>
          </a:p>
        </p:txBody>
      </p:sp>
      <p:sp>
        <p:nvSpPr>
          <p:cNvPr id="3" name="İçerik Yer Tutucusu 2"/>
          <p:cNvSpPr>
            <a:spLocks noGrp="1"/>
          </p:cNvSpPr>
          <p:nvPr>
            <p:ph idx="1"/>
          </p:nvPr>
        </p:nvSpPr>
        <p:spPr>
          <a:xfrm>
            <a:off x="445514" y="2026042"/>
            <a:ext cx="3121934" cy="3528810"/>
          </a:xfrm>
        </p:spPr>
        <p:txBody>
          <a:bodyPr>
            <a:normAutofit/>
          </a:bodyPr>
          <a:lstStyle/>
          <a:p>
            <a:pPr algn="ctr"/>
            <a:r>
              <a:rPr lang="tr-TR" dirty="0"/>
              <a:t>Bazı ticari ürünler fiziksel doğaları gereği birden çok parça hâlinde paketlenir. Örneğin; </a:t>
            </a:r>
            <a:r>
              <a:rPr lang="tr-TR" dirty="0" err="1"/>
              <a:t>demonte</a:t>
            </a:r>
            <a:r>
              <a:rPr lang="tr-TR" dirty="0"/>
              <a:t> mobilyalar ile takım oluşturan mobilyalar bu tür ticari ürünlerdir. Bu tür ürünler ayrı parçalar hâlinde sipariş edilemez ve satılamaz.</a:t>
            </a:r>
            <a:endParaRPr lang="en-US" dirty="0"/>
          </a:p>
          <a:p>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749" y="927279"/>
            <a:ext cx="6048682" cy="572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1333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2.3.1.8. Ürünün Paketinin Boyutu</a:t>
            </a:r>
            <a:endParaRPr lang="en-US" dirty="0"/>
          </a:p>
        </p:txBody>
      </p:sp>
      <p:sp>
        <p:nvSpPr>
          <p:cNvPr id="3" name="İçerik Yer Tutucusu 2"/>
          <p:cNvSpPr>
            <a:spLocks noGrp="1"/>
          </p:cNvSpPr>
          <p:nvPr>
            <p:ph idx="1"/>
          </p:nvPr>
        </p:nvSpPr>
        <p:spPr/>
        <p:txBody>
          <a:bodyPr/>
          <a:lstStyle/>
          <a:p>
            <a:r>
              <a:rPr lang="tr-TR" dirty="0"/>
              <a:t>Ürünün paketi üzerinde yer alacak GTIN barkodunun yapısı, ürünün paketinin boyutlarına bağlıdır. Örneğin; boyutları küçük paketler üzerinde EAN-UCC-8 barkodu uygulanır.</a:t>
            </a:r>
            <a:endParaRPr lang="en-US" dirty="0"/>
          </a:p>
          <a:p>
            <a:endParaRPr lang="en-US" dirty="0"/>
          </a:p>
        </p:txBody>
      </p:sp>
    </p:spTree>
    <p:extLst>
      <p:ext uri="{BB962C8B-B14F-4D97-AF65-F5344CB8AC3E}">
        <p14:creationId xmlns:p14="http://schemas.microsoft.com/office/powerpoint/2010/main" val="22528891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2.3.1.9. Ürünün Paketinin Malzemesi</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Ürünün paketinde yer alacak GTIN barkodunun yapısı, yani seçilmesi gereken barkod alfabesi   ve   barkod   boyutları   (büyültme   faktörü,   barkodun   yüksekliği   vb.),   ürünün paketlenmesi için kullanılan ambalaj malzemesinin özelliklerine ve rengine bağımlıdır. Barkodun, barkod okuyucular ile herhangi bir yanlış okumaya neden olmayacak biçimde kolayca okunabilmesi için paketin üzerine basılan barkodun özellikleri ambalaj malzemesine uygun olmalıdır.</a:t>
            </a:r>
            <a:endParaRPr lang="en-US" dirty="0"/>
          </a:p>
          <a:p>
            <a:endParaRPr lang="en-US" dirty="0"/>
          </a:p>
        </p:txBody>
      </p:sp>
    </p:spTree>
    <p:extLst>
      <p:ext uri="{BB962C8B-B14F-4D97-AF65-F5344CB8AC3E}">
        <p14:creationId xmlns:p14="http://schemas.microsoft.com/office/powerpoint/2010/main" val="39056392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3413" y="2154060"/>
            <a:ext cx="5427252" cy="1442434"/>
          </a:xfrm>
        </p:spPr>
        <p:txBody>
          <a:bodyPr>
            <a:normAutofit fontScale="90000"/>
          </a:bodyPr>
          <a:lstStyle/>
          <a:p>
            <a:r>
              <a:rPr lang="tr-TR" b="1" dirty="0" smtClean="0"/>
              <a:t>EAN-UCC </a:t>
            </a:r>
            <a:r>
              <a:rPr lang="tr-TR" b="1" dirty="0"/>
              <a:t>Sisteminde ticari ürünlerin tanımlanması ve numaralanması</a:t>
            </a:r>
            <a:r>
              <a:rPr lang="en-US" dirty="0"/>
              <a:t/>
            </a:r>
            <a:br>
              <a:rPr lang="en-US" dirty="0"/>
            </a:br>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0665" y="6350"/>
            <a:ext cx="624133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7633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2.4. Barkodların Numaralama Yapısı</a:t>
            </a:r>
            <a:endParaRPr lang="en-US" dirty="0"/>
          </a:p>
        </p:txBody>
      </p:sp>
      <p:sp>
        <p:nvSpPr>
          <p:cNvPr id="3" name="İçerik Yer Tutucusu 2"/>
          <p:cNvSpPr>
            <a:spLocks noGrp="1"/>
          </p:cNvSpPr>
          <p:nvPr>
            <p:ph idx="1"/>
          </p:nvPr>
        </p:nvSpPr>
        <p:spPr>
          <a:xfrm>
            <a:off x="278089" y="1270000"/>
            <a:ext cx="11364411" cy="2823535"/>
          </a:xfrm>
        </p:spPr>
        <p:txBody>
          <a:bodyPr>
            <a:normAutofit/>
          </a:bodyPr>
          <a:lstStyle/>
          <a:p>
            <a:r>
              <a:rPr lang="tr-TR" b="1" dirty="0"/>
              <a:t>2.4.1. EAN/UCC-13 Numaralama Yapısı</a:t>
            </a:r>
            <a:endParaRPr lang="en-US" dirty="0"/>
          </a:p>
          <a:p>
            <a:pPr algn="just"/>
            <a:r>
              <a:rPr lang="tr-TR" dirty="0" smtClean="0"/>
              <a:t>EAN-UCC </a:t>
            </a:r>
            <a:r>
              <a:rPr lang="tr-TR" dirty="0"/>
              <a:t>Sisteminde en yaygın olarak kullanılan numara yapısı EAN/UCC-13’tür. </a:t>
            </a:r>
            <a:r>
              <a:rPr lang="tr-TR" b="1" dirty="0"/>
              <a:t>13 basamaktan </a:t>
            </a:r>
            <a:r>
              <a:rPr lang="tr-TR" dirty="0"/>
              <a:t>oluşan EAN/UCC-13 numarasının barkodu, </a:t>
            </a:r>
            <a:r>
              <a:rPr lang="tr-TR" b="1" dirty="0"/>
              <a:t>EAN-13 barkod alfabesi </a:t>
            </a:r>
            <a:r>
              <a:rPr lang="tr-TR" dirty="0"/>
              <a:t>kullanılarak basılır.</a:t>
            </a:r>
            <a:endParaRPr lang="en-US" dirty="0"/>
          </a:p>
          <a:p>
            <a:pPr algn="just"/>
            <a:r>
              <a:rPr lang="tr-TR" dirty="0" smtClean="0"/>
              <a:t>EAN/UCC-13 </a:t>
            </a:r>
            <a:r>
              <a:rPr lang="tr-TR" dirty="0"/>
              <a:t>numarası, perakende satılan ticari ürünlerin yanı sıra hizmetler ve perakende satılmayan ticari ürünler için de kullanılır.</a:t>
            </a:r>
            <a:endParaRPr lang="en-US" dirty="0"/>
          </a:p>
          <a:p>
            <a:pPr algn="just"/>
            <a:r>
              <a:rPr lang="tr-TR" dirty="0" smtClean="0"/>
              <a:t>EAN/UCC-13 </a:t>
            </a:r>
            <a:r>
              <a:rPr lang="tr-TR" dirty="0"/>
              <a:t>numarası, EAN Numaralama Organizasyonunun verdiği firma numarası ile firmanın ürüne verdiği numaradan oluşur. EAN/UCC-13 numarasının genel yapısı ile EAN/UCC-13 barkodunun görünümü aşağıda verilmiştir:</a:t>
            </a:r>
            <a:endParaRPr lang="en-US" dirty="0"/>
          </a:p>
          <a:p>
            <a:endParaRPr 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548" y="4093535"/>
            <a:ext cx="6624987" cy="242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18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269" y="184596"/>
            <a:ext cx="9870463" cy="1320800"/>
          </a:xfrm>
        </p:spPr>
        <p:txBody>
          <a:bodyPr>
            <a:normAutofit fontScale="90000"/>
          </a:bodyPr>
          <a:lstStyle/>
          <a:p>
            <a:r>
              <a:rPr lang="tr-TR" dirty="0"/>
              <a:t>TOBB-</a:t>
            </a:r>
            <a:r>
              <a:rPr lang="tr-TR" dirty="0" err="1"/>
              <a:t>MMNM’nin</a:t>
            </a:r>
            <a:r>
              <a:rPr lang="tr-TR" dirty="0"/>
              <a:t> uyguladığı EAN/UCC-13 numaralama kuralları aşağıda verilmiştir:</a:t>
            </a:r>
            <a:r>
              <a:rPr lang="en-US" dirty="0"/>
              <a:t/>
            </a:r>
            <a:br>
              <a:rPr lang="en-US" dirty="0"/>
            </a:br>
            <a:endParaRPr lang="en-US" dirty="0"/>
          </a:p>
        </p:txBody>
      </p:sp>
      <p:sp>
        <p:nvSpPr>
          <p:cNvPr id="3" name="İçerik Yer Tutucusu 2"/>
          <p:cNvSpPr>
            <a:spLocks noGrp="1"/>
          </p:cNvSpPr>
          <p:nvPr>
            <p:ph idx="1"/>
          </p:nvPr>
        </p:nvSpPr>
        <p:spPr>
          <a:xfrm>
            <a:off x="342483" y="1297706"/>
            <a:ext cx="10321224" cy="2462926"/>
          </a:xfrm>
        </p:spPr>
        <p:txBody>
          <a:bodyPr/>
          <a:lstStyle/>
          <a:p>
            <a:r>
              <a:rPr lang="tr-TR" dirty="0"/>
              <a:t>EAN/UCC-13 numarası, 13 basamak, sağa dayalı, sayısal bir alandır. Başına “0” getirilerek GTIN yapısına uygun biçimde 14 basamak, sağa dayalı, sayısal bir alan olarak tutulması önerilir.</a:t>
            </a:r>
            <a:endParaRPr lang="en-US" dirty="0"/>
          </a:p>
          <a:p>
            <a:r>
              <a:rPr lang="tr-TR" dirty="0" smtClean="0"/>
              <a:t>EAN/UCC-13 </a:t>
            </a:r>
            <a:r>
              <a:rPr lang="tr-TR" dirty="0"/>
              <a:t>numarasındaki firma numarası ve ürün numarası, bilgi sistemleri kapsamında herhangi bir gruplama, sınıflama, kodlama yapmak için kullanılmamalı; numara firma numarası ve ürün numarası olarak ikiye bölünerek bir işlemi gerçekleştirmek ya da sorgulama ve raporlama yapmak gibi amaçlarla kullanılmamalıdır.</a:t>
            </a:r>
            <a:endParaRPr lang="en-US" dirty="0"/>
          </a:p>
          <a:p>
            <a:r>
              <a:rPr lang="tr-TR" dirty="0" smtClean="0"/>
              <a:t>EAN/UCC-13 </a:t>
            </a:r>
            <a:r>
              <a:rPr lang="tr-TR" dirty="0"/>
              <a:t>numarasındaki firma numarası ve ürün numarasının </a:t>
            </a:r>
            <a:r>
              <a:rPr lang="tr-TR" dirty="0" smtClean="0"/>
              <a:t>uzunlukları</a:t>
            </a:r>
            <a:r>
              <a:rPr lang="tr-TR" dirty="0"/>
              <a:t> </a:t>
            </a:r>
            <a:r>
              <a:rPr lang="tr-TR" dirty="0" smtClean="0"/>
              <a:t>değişkendir</a:t>
            </a:r>
            <a:r>
              <a:rPr lang="tr-TR" dirty="0"/>
              <a:t>.</a:t>
            </a: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308" y="3760632"/>
            <a:ext cx="6848386" cy="285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4173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2.4.1. EAN/UCC-13 Numaralama </a:t>
            </a:r>
            <a:r>
              <a:rPr lang="tr-TR" b="1" dirty="0" smtClean="0"/>
              <a:t>Yapısı</a:t>
            </a:r>
            <a:endParaRPr lang="en-US" dirty="0"/>
          </a:p>
        </p:txBody>
      </p:sp>
      <p:sp>
        <p:nvSpPr>
          <p:cNvPr id="3" name="İçerik Yer Tutucusu 2"/>
          <p:cNvSpPr>
            <a:spLocks noGrp="1"/>
          </p:cNvSpPr>
          <p:nvPr>
            <p:ph idx="1"/>
          </p:nvPr>
        </p:nvSpPr>
        <p:spPr>
          <a:xfrm>
            <a:off x="677333" y="1378039"/>
            <a:ext cx="8750001" cy="4663323"/>
          </a:xfrm>
        </p:spPr>
        <p:txBody>
          <a:bodyPr>
            <a:normAutofit/>
          </a:bodyPr>
          <a:lstStyle/>
          <a:p>
            <a:pPr algn="just"/>
            <a:r>
              <a:rPr lang="tr-TR" b="1" dirty="0"/>
              <a:t>Firma numarası: </a:t>
            </a:r>
            <a:r>
              <a:rPr lang="tr-TR" dirty="0"/>
              <a:t>TOBB-</a:t>
            </a:r>
            <a:r>
              <a:rPr lang="tr-TR" dirty="0" err="1"/>
              <a:t>MMNM’ye</a:t>
            </a:r>
            <a:r>
              <a:rPr lang="tr-TR" dirty="0"/>
              <a:t> başvuran üretici, dağıtıcı, satıcı, ithalatçı firmalara TOBB-</a:t>
            </a:r>
            <a:r>
              <a:rPr lang="tr-TR" dirty="0" err="1"/>
              <a:t>MMNM’nin</a:t>
            </a:r>
            <a:r>
              <a:rPr lang="tr-TR" dirty="0"/>
              <a:t>  verdiği  numaradır.  TOBB-MMNM,  ürün  çeşidi sayısı 99,999’a dek çıkabilecek firmalara 4 basamaklı, ürün çeşidi sayısı 9,999’a dek çıkabilecek firmalara 5 basamaklı, ürün çeşidi sayısı en çok 999 olabilecek firmalara ise 6 basamaklı firma numarası vermektedir.</a:t>
            </a:r>
            <a:endParaRPr lang="en-US" dirty="0"/>
          </a:p>
          <a:p>
            <a:pPr algn="just"/>
            <a:r>
              <a:rPr lang="tr-TR" dirty="0"/>
              <a:t> </a:t>
            </a:r>
            <a:r>
              <a:rPr lang="tr-TR" b="1" dirty="0" smtClean="0"/>
              <a:t>Ürün  </a:t>
            </a:r>
            <a:r>
              <a:rPr lang="tr-TR" b="1" dirty="0"/>
              <a:t>numarası:  </a:t>
            </a:r>
            <a:r>
              <a:rPr lang="tr-TR" dirty="0"/>
              <a:t>TOBB-</a:t>
            </a:r>
            <a:r>
              <a:rPr lang="tr-TR" dirty="0" err="1"/>
              <a:t>MMNM’ye</a:t>
            </a:r>
            <a:r>
              <a:rPr lang="tr-TR" dirty="0"/>
              <a:t>  başvurarak  firma  numarası  alan  üretici, dağıtıcı, satıcı, ithalatçı firmalar, her bir değişik ticari ürününe </a:t>
            </a:r>
            <a:r>
              <a:rPr lang="tr-TR" b="1" dirty="0"/>
              <a:t>kendileri numara verir. </a:t>
            </a:r>
            <a:r>
              <a:rPr lang="tr-TR" dirty="0"/>
              <a:t>Ürünlere verilecek numaralar, TOBB-</a:t>
            </a:r>
            <a:r>
              <a:rPr lang="tr-TR" dirty="0" err="1"/>
              <a:t>MMNM’den</a:t>
            </a:r>
            <a:r>
              <a:rPr lang="tr-TR" dirty="0"/>
              <a:t> alınan firma numarasının   uzunluğuna   bağlı   olarak   yukarıda   tanımlanan   EAN/UCC-13 yapısına uygun ve GTIN oluşturma yöntemlerine bağlı kalınarak verilmelidir</a:t>
            </a:r>
            <a:r>
              <a:rPr lang="tr-TR" dirty="0" smtClean="0"/>
              <a:t>.</a:t>
            </a:r>
          </a:p>
          <a:p>
            <a:pPr algn="just"/>
            <a:r>
              <a:rPr lang="tr-TR" b="1" dirty="0" smtClean="0"/>
              <a:t>Kontrol </a:t>
            </a:r>
            <a:r>
              <a:rPr lang="tr-TR" b="1" dirty="0"/>
              <a:t>basamağı: </a:t>
            </a:r>
            <a:r>
              <a:rPr lang="tr-TR" dirty="0"/>
              <a:t>EAN/UCC-13 numarasındaki 13. basamak (N13) </a:t>
            </a:r>
            <a:r>
              <a:rPr lang="tr-TR" dirty="0" smtClean="0"/>
              <a:t>Modulo-10  </a:t>
            </a:r>
            <a:r>
              <a:rPr lang="tr-TR" dirty="0"/>
              <a:t>yöntemi  ile  hesaplanan  kontrol  basamağıdır.  EAN-13  barkod  alfabesi  ile barkod basabilen barkod hazırlama programları ve barkod yazıcılar </a:t>
            </a:r>
            <a:r>
              <a:rPr lang="tr-TR" dirty="0" smtClean="0"/>
              <a:t>tarafından</a:t>
            </a:r>
            <a:r>
              <a:rPr lang="tr-TR" dirty="0"/>
              <a:t> </a:t>
            </a:r>
            <a:r>
              <a:rPr lang="tr-TR" dirty="0" smtClean="0"/>
              <a:t>otomatik  </a:t>
            </a:r>
            <a:r>
              <a:rPr lang="tr-TR" dirty="0"/>
              <a:t>hesaplanan  ve  EAN/UCC-13  barkodunun  ayrılmaz  bir  parçası  </a:t>
            </a:r>
            <a:r>
              <a:rPr lang="tr-TR" dirty="0" smtClean="0"/>
              <a:t>olan</a:t>
            </a:r>
            <a:r>
              <a:rPr lang="tr-TR" dirty="0"/>
              <a:t> </a:t>
            </a:r>
            <a:r>
              <a:rPr lang="tr-TR" dirty="0" smtClean="0"/>
              <a:t>kontrol </a:t>
            </a:r>
            <a:r>
              <a:rPr lang="tr-TR" dirty="0"/>
              <a:t>basamağının kendine özgü hesaplama yöntemi bulunmaktadır.</a:t>
            </a:r>
            <a:endParaRPr lang="en-US" dirty="0"/>
          </a:p>
          <a:p>
            <a:endParaRPr lang="en-US" dirty="0"/>
          </a:p>
        </p:txBody>
      </p:sp>
    </p:spTree>
    <p:extLst>
      <p:ext uri="{BB962C8B-B14F-4D97-AF65-F5344CB8AC3E}">
        <p14:creationId xmlns:p14="http://schemas.microsoft.com/office/powerpoint/2010/main" val="1993348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2.4.2. EAN/UCC-8 Numaralama Yapısı</a:t>
            </a:r>
            <a:r>
              <a:rPr lang="en-US" dirty="0"/>
              <a:t/>
            </a:r>
            <a:br>
              <a:rPr lang="en-US" dirty="0"/>
            </a:br>
            <a:endParaRPr lang="en-US" dirty="0"/>
          </a:p>
        </p:txBody>
      </p:sp>
      <p:sp>
        <p:nvSpPr>
          <p:cNvPr id="3" name="İçerik Yer Tutucusu 2"/>
          <p:cNvSpPr>
            <a:spLocks noGrp="1"/>
          </p:cNvSpPr>
          <p:nvPr>
            <p:ph idx="1"/>
          </p:nvPr>
        </p:nvSpPr>
        <p:spPr>
          <a:xfrm>
            <a:off x="677334" y="1584101"/>
            <a:ext cx="8596668" cy="4457261"/>
          </a:xfrm>
        </p:spPr>
        <p:txBody>
          <a:bodyPr>
            <a:normAutofit/>
          </a:bodyPr>
          <a:lstStyle/>
          <a:p>
            <a:r>
              <a:rPr lang="tr-TR" dirty="0"/>
              <a:t>EAN/UCC-8  numarası,  barkodun  basılacağı  paketin  toplam  alanı  EAN/UCC-13 barkodu sığmayacak kadar küçükse kullanılır. Firmalar, EAN/UCC-8 numarasını edinebilmek için ürünün ambalaj örneği ile birlikte doğrudan EAN Numaralama Organizasyonuna (Türkiye’de TOMM-</a:t>
            </a:r>
            <a:r>
              <a:rPr lang="tr-TR" dirty="0" err="1"/>
              <a:t>MMNM’ye</a:t>
            </a:r>
            <a:r>
              <a:rPr lang="tr-TR" dirty="0"/>
              <a:t>) başvurmalıdır.</a:t>
            </a:r>
            <a:endParaRPr lang="en-US" dirty="0"/>
          </a:p>
          <a:p>
            <a:r>
              <a:rPr lang="tr-TR" dirty="0"/>
              <a:t> </a:t>
            </a:r>
            <a:r>
              <a:rPr lang="tr-TR" dirty="0" smtClean="0"/>
              <a:t>EAN </a:t>
            </a:r>
            <a:r>
              <a:rPr lang="tr-TR" dirty="0"/>
              <a:t>Numaralama Organizasyonu, ancak aşağıdaki durumlardan biri gerçekleşiyorsa ürünün EAN/UCC-8 numarası almasını kabul eder</a:t>
            </a:r>
            <a:r>
              <a:rPr lang="tr-TR" dirty="0" smtClean="0"/>
              <a:t>:</a:t>
            </a:r>
          </a:p>
          <a:p>
            <a:pPr marL="0" indent="0">
              <a:buNone/>
            </a:pPr>
            <a:endParaRPr lang="en-US" dirty="0"/>
          </a:p>
          <a:p>
            <a:r>
              <a:rPr lang="tr-TR" dirty="0" smtClean="0"/>
              <a:t>Ürün </a:t>
            </a:r>
            <a:r>
              <a:rPr lang="tr-TR" dirty="0"/>
              <a:t>paketinin toplam alanı 80 cm2 den küçük ise</a:t>
            </a:r>
            <a:endParaRPr lang="en-US" dirty="0"/>
          </a:p>
          <a:p>
            <a:r>
              <a:rPr lang="tr-TR" dirty="0" smtClean="0"/>
              <a:t>Basılı </a:t>
            </a:r>
            <a:r>
              <a:rPr lang="tr-TR" dirty="0"/>
              <a:t>etiket yüzeyinin alanı 40 cm2 den küçük ise</a:t>
            </a:r>
            <a:endParaRPr lang="en-US" dirty="0"/>
          </a:p>
          <a:p>
            <a:r>
              <a:rPr lang="tr-TR" dirty="0" smtClean="0"/>
              <a:t>Silindir </a:t>
            </a:r>
            <a:r>
              <a:rPr lang="tr-TR" dirty="0"/>
              <a:t>kaplar için, kabın çapı 30 mm’den küçük ise</a:t>
            </a:r>
            <a:endParaRPr lang="en-US" dirty="0"/>
          </a:p>
          <a:p>
            <a:endParaRPr lang="en-US" dirty="0"/>
          </a:p>
        </p:txBody>
      </p:sp>
    </p:spTree>
    <p:extLst>
      <p:ext uri="{BB962C8B-B14F-4D97-AF65-F5344CB8AC3E}">
        <p14:creationId xmlns:p14="http://schemas.microsoft.com/office/powerpoint/2010/main" val="29496913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2.4.2. EAN/UCC-8 Numaralama Yapısı</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Bu kurallar ancak ürün paketindeki zorunlu durumdan ötürü EAN/UCC-8 barkodunun EAN/UCC-13’e oranla daha kolay okunma olanağı sağladığı durumlarda değiştirilebilir ancak her koşulda bu kuralların uygulanması ya da uygulanmaması kararı EAN Numaralandırma Organizasyonuna aittir.</a:t>
            </a:r>
            <a:endParaRPr lang="en-US" dirty="0"/>
          </a:p>
          <a:p>
            <a:r>
              <a:rPr lang="tr-TR" dirty="0"/>
              <a:t> </a:t>
            </a:r>
            <a:r>
              <a:rPr lang="tr-TR" dirty="0" smtClean="0"/>
              <a:t>EAN/UCC-8 </a:t>
            </a:r>
            <a:r>
              <a:rPr lang="tr-TR" dirty="0"/>
              <a:t>numaralarının </a:t>
            </a:r>
            <a:r>
              <a:rPr lang="tr-TR" b="1" dirty="0"/>
              <a:t>sahibi EAN Numaralama Organizasyonu</a:t>
            </a:r>
            <a:r>
              <a:rPr lang="tr-TR" dirty="0"/>
              <a:t>dur. Ürünün piyasadan  çekilmesi  ya  da  ürünün  paketinin  EAN/UCC-8  kullanımını  gerektirmeyecek biçimde değişmesi durumunda EAN-8 numarası EAN Numaralama Organizasyonuna geri verilmelidir</a:t>
            </a:r>
            <a:r>
              <a:rPr lang="tr-TR" dirty="0" smtClean="0"/>
              <a:t>.</a:t>
            </a:r>
            <a:endParaRPr lang="en-US" dirty="0"/>
          </a:p>
        </p:txBody>
      </p:sp>
    </p:spTree>
    <p:extLst>
      <p:ext uri="{BB962C8B-B14F-4D97-AF65-F5344CB8AC3E}">
        <p14:creationId xmlns:p14="http://schemas.microsoft.com/office/powerpoint/2010/main" val="26134321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10355"/>
            <a:ext cx="8596668" cy="1320800"/>
          </a:xfrm>
        </p:spPr>
        <p:txBody>
          <a:bodyPr/>
          <a:lstStyle/>
          <a:p>
            <a:r>
              <a:rPr lang="tr-TR" b="1" dirty="0"/>
              <a:t>2.4.2. EAN/UCC-8 Numaralama Yapısı</a:t>
            </a:r>
            <a:r>
              <a:rPr lang="en-US" dirty="0"/>
              <a:t/>
            </a:r>
            <a:br>
              <a:rPr lang="en-US" dirty="0"/>
            </a:br>
            <a:endParaRPr lang="en-US" dirty="0"/>
          </a:p>
        </p:txBody>
      </p:sp>
      <p:sp>
        <p:nvSpPr>
          <p:cNvPr id="3" name="İçerik Yer Tutucusu 2"/>
          <p:cNvSpPr>
            <a:spLocks noGrp="1"/>
          </p:cNvSpPr>
          <p:nvPr>
            <p:ph idx="1"/>
          </p:nvPr>
        </p:nvSpPr>
        <p:spPr>
          <a:xfrm>
            <a:off x="502275" y="870756"/>
            <a:ext cx="9504609" cy="988566"/>
          </a:xfrm>
        </p:spPr>
        <p:txBody>
          <a:bodyPr/>
          <a:lstStyle/>
          <a:p>
            <a:r>
              <a:rPr lang="tr-TR" b="1" dirty="0"/>
              <a:t>8 basamaktan </a:t>
            </a:r>
            <a:r>
              <a:rPr lang="tr-TR" dirty="0"/>
              <a:t>oluşan EAN/UCC-8 numarasının barkodu, </a:t>
            </a:r>
            <a:r>
              <a:rPr lang="tr-TR" b="1" dirty="0"/>
              <a:t>EAN-8 barkod alfabesi </a:t>
            </a:r>
            <a:r>
              <a:rPr lang="tr-TR" dirty="0"/>
              <a:t>kullanılarak basılır. EAN/UCC-8 numarasının genel yapısı ile EAN/UCC-8 barkodu aşağıda verilmiştir:</a:t>
            </a:r>
            <a:endParaRPr lang="en-US" dirty="0"/>
          </a:p>
          <a:p>
            <a:endParaRPr lang="en-US"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354" y="1859321"/>
            <a:ext cx="4927845" cy="210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502276" y="4765183"/>
            <a:ext cx="9504609" cy="1200329"/>
          </a:xfrm>
          <a:prstGeom prst="rect">
            <a:avLst/>
          </a:prstGeom>
          <a:noFill/>
        </p:spPr>
        <p:txBody>
          <a:bodyPr wrap="square" rtlCol="0">
            <a:spAutoFit/>
          </a:bodyPr>
          <a:lstStyle/>
          <a:p>
            <a:pPr algn="just"/>
            <a:r>
              <a:rPr lang="tr-TR" dirty="0"/>
              <a:t>Yukarıdaki çizimden de anlaşılacağı üzere EAN/UCC-8 numarasında yer alan EAN/UCC-8 öneki ve ürün numarasının uzunlukları değişkendir. Bu uzunluklar, EAN Numaralama Organizasyonu tarafından tanımlanan kurallara uygun olarak belirlenmektedir. TOBB-</a:t>
            </a:r>
            <a:r>
              <a:rPr lang="tr-TR" dirty="0" err="1"/>
              <a:t>MMNM’nin</a:t>
            </a:r>
            <a:r>
              <a:rPr lang="tr-TR" dirty="0"/>
              <a:t> uyguladığı EAN/UCC-8 numaralama kuralları aşağıda anlatılmıştır.</a:t>
            </a:r>
            <a:endParaRPr lang="en-US" dirty="0"/>
          </a:p>
        </p:txBody>
      </p:sp>
    </p:spTree>
    <p:extLst>
      <p:ext uri="{BB962C8B-B14F-4D97-AF65-F5344CB8AC3E}">
        <p14:creationId xmlns:p14="http://schemas.microsoft.com/office/powerpoint/2010/main" val="2891640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a:t>-</a:t>
            </a:r>
            <a:r>
              <a:rPr lang="tr-TR" sz="2400" b="1" dirty="0"/>
              <a:t>1.1. Barkod Kullanılma Nedenleri</a:t>
            </a:r>
            <a:endParaRPr lang="en-US" sz="2400" dirty="0"/>
          </a:p>
        </p:txBody>
      </p:sp>
      <p:sp>
        <p:nvSpPr>
          <p:cNvPr id="3" name="İçerik Yer Tutucusu 2"/>
          <p:cNvSpPr>
            <a:spLocks noGrp="1"/>
          </p:cNvSpPr>
          <p:nvPr>
            <p:ph idx="1"/>
          </p:nvPr>
        </p:nvSpPr>
        <p:spPr>
          <a:xfrm>
            <a:off x="677334" y="1774223"/>
            <a:ext cx="8596668" cy="3880773"/>
          </a:xfrm>
        </p:spPr>
        <p:txBody>
          <a:bodyPr/>
          <a:lstStyle/>
          <a:p>
            <a:r>
              <a:rPr lang="tr-TR" dirty="0"/>
              <a:t>Ayakkabı üreticileri ve kuyumcular ITF kodunu tercih etmektedir. Değişken uzunluğun sağladığı esneklik bu kodu EAN kodu karşısında avantajlı kılmaktadır. ITF için kontrol hanesi zorunlu değildir, istenirse kullanılabilir. Kontrol hanesinin hesaplanması değişik biçimlerde yapılabilir. Fakat yazıcı ve okuyucunun aynı sistemi kullanmasına dikkat edilmelidir.</a:t>
            </a:r>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129" y="3570623"/>
            <a:ext cx="5063077" cy="172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24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9604" y="274749"/>
            <a:ext cx="8596668" cy="1320800"/>
          </a:xfrm>
        </p:spPr>
        <p:txBody>
          <a:bodyPr/>
          <a:lstStyle/>
          <a:p>
            <a:r>
              <a:rPr lang="tr-TR" b="1" dirty="0"/>
              <a:t>2.4.2. EAN/UCC-8 Numaralama Yapısı</a:t>
            </a:r>
            <a:r>
              <a:rPr lang="en-US" dirty="0"/>
              <a:t/>
            </a:r>
            <a:br>
              <a:rPr lang="en-US" dirty="0"/>
            </a:br>
            <a:endParaRPr lang="en-US" dirty="0"/>
          </a:p>
        </p:txBody>
      </p:sp>
      <p:sp>
        <p:nvSpPr>
          <p:cNvPr id="3" name="İçerik Yer Tutucusu 2"/>
          <p:cNvSpPr>
            <a:spLocks noGrp="1"/>
          </p:cNvSpPr>
          <p:nvPr>
            <p:ph idx="1"/>
          </p:nvPr>
        </p:nvSpPr>
        <p:spPr>
          <a:xfrm>
            <a:off x="587181" y="1595549"/>
            <a:ext cx="8943185" cy="1484132"/>
          </a:xfrm>
        </p:spPr>
        <p:txBody>
          <a:bodyPr/>
          <a:lstStyle/>
          <a:p>
            <a:r>
              <a:rPr lang="tr-TR" dirty="0"/>
              <a:t>Bugüne  dek  Türkiye’de  uygulanan  EAN  Numaralama  Sisteminde  EAN-8  olarak tanınan bu numara, EAN/UCC Sisteminde, EAN/UCC-8 adını almıştır. EAN/UCC-8 numarasının, bilgi sistemlerinde, başına “000000” getirilerek GTIN yapısına uygun </a:t>
            </a:r>
            <a:r>
              <a:rPr lang="tr-TR" dirty="0" smtClean="0"/>
              <a:t>biçimde</a:t>
            </a:r>
            <a:r>
              <a:rPr lang="tr-TR" dirty="0"/>
              <a:t> </a:t>
            </a:r>
            <a:r>
              <a:rPr lang="tr-TR" dirty="0" smtClean="0"/>
              <a:t>14 </a:t>
            </a:r>
            <a:r>
              <a:rPr lang="tr-TR" dirty="0"/>
              <a:t>basamak, sağa dayalı, sayısal bir alan olarak tutulması önerilmektedir.</a:t>
            </a:r>
            <a:endParaRPr lang="en-US" dirty="0"/>
          </a:p>
          <a:p>
            <a:endParaRPr lang="en-U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698" y="3197523"/>
            <a:ext cx="4592995" cy="223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02212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2.4.2. EAN/UCC-8 Numaralama Yapısı</a:t>
            </a:r>
            <a:r>
              <a:rPr lang="en-US" dirty="0"/>
              <a:t/>
            </a:r>
            <a:br>
              <a:rPr lang="en-US" dirty="0"/>
            </a:br>
            <a:endParaRPr lang="en-US" dirty="0"/>
          </a:p>
        </p:txBody>
      </p:sp>
      <p:sp>
        <p:nvSpPr>
          <p:cNvPr id="3" name="İçerik Yer Tutucusu 2"/>
          <p:cNvSpPr>
            <a:spLocks noGrp="1"/>
          </p:cNvSpPr>
          <p:nvPr>
            <p:ph idx="1"/>
          </p:nvPr>
        </p:nvSpPr>
        <p:spPr/>
        <p:txBody>
          <a:bodyPr/>
          <a:lstStyle/>
          <a:p>
            <a:r>
              <a:rPr lang="tr-TR" b="1" dirty="0"/>
              <a:t>Ürün  numarası:  </a:t>
            </a:r>
            <a:r>
              <a:rPr lang="tr-TR" dirty="0"/>
              <a:t>TOBB-</a:t>
            </a:r>
            <a:r>
              <a:rPr lang="tr-TR" dirty="0" err="1"/>
              <a:t>MMNM’ne</a:t>
            </a:r>
            <a:r>
              <a:rPr lang="tr-TR" dirty="0"/>
              <a:t>  başvurarak  firma  numarası  alan  üretici, satıcı, ithalatçı firmalar, ticari ürün paketinde EAN/UCC-8 numarası kullanılması gerektiğini kanıtladıkları takdirde, TOBB-MMNM, ticari ürün için ürün numarasını verir. Bu numara 4 basamaktan oluşur (N4 – N7).</a:t>
            </a:r>
            <a:endParaRPr lang="en-US" dirty="0"/>
          </a:p>
          <a:p>
            <a:r>
              <a:rPr lang="tr-TR" b="1" dirty="0" smtClean="0"/>
              <a:t>Kontrol </a:t>
            </a:r>
            <a:r>
              <a:rPr lang="tr-TR" b="1" dirty="0"/>
              <a:t>basamağı: </a:t>
            </a:r>
            <a:r>
              <a:rPr lang="tr-TR" dirty="0"/>
              <a:t>EAN/UCC-8 numarasındaki 8. basamak (N8), Modula-10 yöntemi ile hesaplanan kontrol basamağıdır. EAN-8 barkod alfabesi ile barkod basabilen barkod hazırlama programları ve barkod yazıcılar tarafından otomatik olarak hesaplanan ve EAN/UCC barkodunun ayrılmaz bir parçası olan kontrol basamağının kendine özgü hesaplama yöntemi bulunmaktadır</a:t>
            </a:r>
            <a:r>
              <a:rPr lang="tr-TR" dirty="0" smtClean="0"/>
              <a:t>.</a:t>
            </a:r>
            <a:endParaRPr lang="en-US" dirty="0"/>
          </a:p>
        </p:txBody>
      </p:sp>
    </p:spTree>
    <p:extLst>
      <p:ext uri="{BB962C8B-B14F-4D97-AF65-F5344CB8AC3E}">
        <p14:creationId xmlns:p14="http://schemas.microsoft.com/office/powerpoint/2010/main" val="1828141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2.4.3. Gruplanan Ticari Ürünlerin Numaralandırılması</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EAN/UCC Sisteminde, birim ürünlerin gruplanması ile </a:t>
            </a:r>
            <a:r>
              <a:rPr lang="tr-TR" dirty="0" err="1"/>
              <a:t>biraraya</a:t>
            </a:r>
            <a:r>
              <a:rPr lang="tr-TR" dirty="0"/>
              <a:t> getirilerek yeni bir ürün çeşidi hâlinde dağıtıma ve satışa sunulan ürünler de birer ticari ürün olarak ele alınır ve bu tür ürünlere de GTIN verilir.</a:t>
            </a:r>
            <a:endParaRPr lang="en-US" dirty="0"/>
          </a:p>
          <a:p>
            <a:r>
              <a:rPr lang="tr-TR" dirty="0" smtClean="0"/>
              <a:t>Gruplanan </a:t>
            </a:r>
            <a:r>
              <a:rPr lang="tr-TR" dirty="0"/>
              <a:t>ticari ürünlere verilen GTIN, grubun aynı üründen ya da birbirlerinden farklı ürünlerden  oluşmasına  bağlı  olarak  EAN/UCC-13  ya  da  EAN/UCC-14  numarası  alır  ve paketin üzerine bu numaraya karşılık gelen barkod basılır.</a:t>
            </a:r>
            <a:endParaRPr lang="en-US" dirty="0"/>
          </a:p>
          <a:p>
            <a:endParaRPr lang="en-US" dirty="0"/>
          </a:p>
        </p:txBody>
      </p:sp>
    </p:spTree>
    <p:extLst>
      <p:ext uri="{BB962C8B-B14F-4D97-AF65-F5344CB8AC3E}">
        <p14:creationId xmlns:p14="http://schemas.microsoft.com/office/powerpoint/2010/main" val="9335385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2.4.3.1. Farklı Ürünlerden Oluşan Gruplar (Karışık Gruplar)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Değişik ürün çeşitlerinin </a:t>
            </a:r>
            <a:r>
              <a:rPr lang="tr-TR" dirty="0" err="1"/>
              <a:t>biraraya</a:t>
            </a:r>
            <a:r>
              <a:rPr lang="tr-TR" dirty="0"/>
              <a:t> gelmesi ile oluşturulan gruplar (karışık paketler, kutu, koli, kasa vb.) yeni bir ticari ürün olarak GTIN alır ve EAN/UCC-13 numarası ile tanımlanır.</a:t>
            </a:r>
            <a:endParaRPr lang="en-US" dirty="0"/>
          </a:p>
          <a:p>
            <a:r>
              <a:rPr lang="tr-TR" dirty="0" smtClean="0"/>
              <a:t>Karışık </a:t>
            </a:r>
            <a:r>
              <a:rPr lang="tr-TR" dirty="0"/>
              <a:t>grubun içerisinde GTIN almamış birim ürünler olabileceği gibi grubun içindeki ürünlerin her birinin kendilerine ait </a:t>
            </a:r>
            <a:r>
              <a:rPr lang="tr-TR" dirty="0" err="1"/>
              <a:t>GTIN’leri</a:t>
            </a:r>
            <a:r>
              <a:rPr lang="tr-TR" dirty="0"/>
              <a:t> de olabilir. Her koşulda grubun kendisine yeni bir GTIN verilir. Örneğin; grubun içerisinde 5 adet </a:t>
            </a:r>
            <a:r>
              <a:rPr lang="tr-TR" dirty="0" err="1"/>
              <a:t>GTIN’si</a:t>
            </a:r>
            <a:r>
              <a:rPr lang="tr-TR" dirty="0"/>
              <a:t> A olan ürün, 10 adet de </a:t>
            </a:r>
            <a:r>
              <a:rPr lang="tr-TR" dirty="0" err="1"/>
              <a:t>GTIN’si</a:t>
            </a:r>
            <a:r>
              <a:rPr lang="tr-TR" dirty="0"/>
              <a:t> B olan ürün varsa GTIN C olarak yeni bir numara verilir. (Örnek: 3 adet gül kokulu sabun, 3 adet leylak kokulu sabun, 3 adet lavanta kokulu sabun içeren </a:t>
            </a:r>
            <a:r>
              <a:rPr lang="tr-TR" dirty="0" err="1"/>
              <a:t>şirinklenmiş</a:t>
            </a:r>
            <a:r>
              <a:rPr lang="tr-TR" dirty="0"/>
              <a:t> bir paket yeni bir GTIN alır.). Farklı ürünlerin gruplanması ile oluşan karışık paketler aşağıdaki özelliklerden birini taşıyabilir:</a:t>
            </a:r>
            <a:endParaRPr lang="en-US" dirty="0"/>
          </a:p>
          <a:p>
            <a:endParaRPr lang="en-US" dirty="0"/>
          </a:p>
        </p:txBody>
      </p:sp>
    </p:spTree>
    <p:extLst>
      <p:ext uri="{BB962C8B-B14F-4D97-AF65-F5344CB8AC3E}">
        <p14:creationId xmlns:p14="http://schemas.microsoft.com/office/powerpoint/2010/main" val="32839017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2.4.3.1. Farklı Ürünlerden Oluşan Gruplar (Karışık Gruplar)</a:t>
            </a:r>
            <a:r>
              <a:rPr lang="en-US" dirty="0"/>
              <a:t/>
            </a:r>
            <a:br>
              <a:rPr lang="en-US" dirty="0"/>
            </a:br>
            <a:endParaRPr lang="en-US" dirty="0"/>
          </a:p>
        </p:txBody>
      </p:sp>
      <p:sp>
        <p:nvSpPr>
          <p:cNvPr id="3" name="İçerik Yer Tutucusu 2"/>
          <p:cNvSpPr>
            <a:spLocks noGrp="1"/>
          </p:cNvSpPr>
          <p:nvPr>
            <p:ph idx="1"/>
          </p:nvPr>
        </p:nvSpPr>
        <p:spPr/>
        <p:txBody>
          <a:bodyPr>
            <a:normAutofit/>
          </a:bodyPr>
          <a:lstStyle/>
          <a:p>
            <a:r>
              <a:rPr lang="tr-TR" dirty="0"/>
              <a:t>Perakende  satış  noktalarında  satışa  sunulan  ve  barkodları  perakende  </a:t>
            </a:r>
            <a:r>
              <a:rPr lang="tr-TR" dirty="0" smtClean="0"/>
              <a:t>satış</a:t>
            </a:r>
            <a:r>
              <a:rPr lang="tr-TR" dirty="0"/>
              <a:t> </a:t>
            </a:r>
            <a:r>
              <a:rPr lang="tr-TR" dirty="0" smtClean="0"/>
              <a:t>noktasındaki </a:t>
            </a:r>
            <a:r>
              <a:rPr lang="tr-TR" dirty="0"/>
              <a:t>satış noktası terminali/yazar kasada okutulan paketler</a:t>
            </a:r>
            <a:endParaRPr lang="en-US" dirty="0"/>
          </a:p>
          <a:p>
            <a:r>
              <a:rPr lang="tr-TR" dirty="0" smtClean="0"/>
              <a:t>Perakende </a:t>
            </a:r>
            <a:r>
              <a:rPr lang="tr-TR" dirty="0"/>
              <a:t>satış noktalarından geçmeyen ancak ticari ürünleri taşımak ve/veya depolamak için kullanılan kutular (koliler, kasalar vb.)</a:t>
            </a:r>
            <a:endParaRPr lang="en-US" dirty="0"/>
          </a:p>
          <a:p>
            <a:pPr marL="0" indent="0">
              <a:buNone/>
            </a:pPr>
            <a:r>
              <a:rPr lang="tr-TR" dirty="0" smtClean="0"/>
              <a:t>	Farklı </a:t>
            </a:r>
            <a:r>
              <a:rPr lang="tr-TR" dirty="0"/>
              <a:t>ürünlerin gruplandığını gösteren EAN/UCC-13 numarasını barkod </a:t>
            </a:r>
            <a:r>
              <a:rPr lang="tr-TR" dirty="0" smtClean="0"/>
              <a:t>hâlinde</a:t>
            </a:r>
            <a:r>
              <a:rPr lang="tr-TR" dirty="0"/>
              <a:t> </a:t>
            </a:r>
            <a:r>
              <a:rPr lang="tr-TR" dirty="0" smtClean="0"/>
              <a:t>simgelemek </a:t>
            </a:r>
            <a:r>
              <a:rPr lang="tr-TR" dirty="0"/>
              <a:t>için aşağıdaki barkod alfabelerinden biri kullanılır:</a:t>
            </a:r>
            <a:endParaRPr lang="en-US" dirty="0"/>
          </a:p>
          <a:p>
            <a:r>
              <a:rPr lang="tr-TR" dirty="0" smtClean="0"/>
              <a:t>EAN-13</a:t>
            </a:r>
            <a:endParaRPr lang="en-US" dirty="0"/>
          </a:p>
          <a:p>
            <a:r>
              <a:rPr lang="tr-TR" dirty="0" smtClean="0"/>
              <a:t>ITF-14 </a:t>
            </a:r>
            <a:r>
              <a:rPr lang="tr-TR" dirty="0"/>
              <a:t>(14 basamaklı </a:t>
            </a:r>
            <a:r>
              <a:rPr lang="tr-TR" dirty="0" err="1"/>
              <a:t>Interleaved</a:t>
            </a:r>
            <a:r>
              <a:rPr lang="tr-TR" dirty="0"/>
              <a:t> 2 of 5 barkod alfabesi)</a:t>
            </a:r>
            <a:endParaRPr lang="en-US" dirty="0"/>
          </a:p>
          <a:p>
            <a:r>
              <a:rPr lang="tr-TR" dirty="0" smtClean="0"/>
              <a:t>Uygulama </a:t>
            </a:r>
            <a:r>
              <a:rPr lang="tr-TR" dirty="0"/>
              <a:t>tanımlayıcısı (01) olan UCC/EAN-128</a:t>
            </a:r>
            <a:endParaRPr lang="en-US" dirty="0"/>
          </a:p>
          <a:p>
            <a:endParaRPr lang="en-US" dirty="0"/>
          </a:p>
        </p:txBody>
      </p:sp>
    </p:spTree>
    <p:extLst>
      <p:ext uri="{BB962C8B-B14F-4D97-AF65-F5344CB8AC3E}">
        <p14:creationId xmlns:p14="http://schemas.microsoft.com/office/powerpoint/2010/main" val="31083100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61870"/>
            <a:ext cx="8596668" cy="1320800"/>
          </a:xfrm>
        </p:spPr>
        <p:txBody>
          <a:bodyPr>
            <a:normAutofit fontScale="90000"/>
          </a:bodyPr>
          <a:lstStyle/>
          <a:p>
            <a:r>
              <a:rPr lang="tr-TR" b="1" dirty="0"/>
              <a:t>2.4.3.1. Farklı Ürünlerden Oluşan Gruplar (Karışık Gruplar)</a:t>
            </a:r>
            <a:r>
              <a:rPr lang="en-US" dirty="0"/>
              <a:t/>
            </a:r>
            <a:br>
              <a:rPr lang="en-US" dirty="0"/>
            </a:br>
            <a:endParaRPr lang="en-US" dirty="0"/>
          </a:p>
        </p:txBody>
      </p:sp>
      <p:sp>
        <p:nvSpPr>
          <p:cNvPr id="3" name="İçerik Yer Tutucusu 2"/>
          <p:cNvSpPr>
            <a:spLocks noGrp="1"/>
          </p:cNvSpPr>
          <p:nvPr>
            <p:ph idx="1"/>
          </p:nvPr>
        </p:nvSpPr>
        <p:spPr>
          <a:xfrm>
            <a:off x="163613" y="1467056"/>
            <a:ext cx="4332547" cy="4179216"/>
          </a:xfrm>
        </p:spPr>
        <p:txBody>
          <a:bodyPr/>
          <a:lstStyle/>
          <a:p>
            <a:pPr marL="0" indent="0" algn="ctr">
              <a:buNone/>
            </a:pPr>
            <a:r>
              <a:rPr lang="tr-TR" dirty="0"/>
              <a:t>EAN-13 barkodu perakende satış noktalarındaki satış noktası terminali/yazar kasalara bağlı barkod okuyucular tarafından okunabildiği hâlde, ITF-14 ve UCC/EAN-128 barkodları satış noktalarında okutulamaz</a:t>
            </a:r>
            <a:endParaRPr lang="en-US"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3556664"/>
            <a:ext cx="3305107" cy="174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5009881" y="1467056"/>
            <a:ext cx="4108360" cy="2585323"/>
          </a:xfrm>
          <a:prstGeom prst="rect">
            <a:avLst/>
          </a:prstGeom>
          <a:noFill/>
        </p:spPr>
        <p:txBody>
          <a:bodyPr wrap="square" rtlCol="0">
            <a:spAutoFit/>
          </a:bodyPr>
          <a:lstStyle/>
          <a:p>
            <a:pPr algn="ctr"/>
            <a:r>
              <a:rPr lang="tr-TR" dirty="0"/>
              <a:t>EAN-13 ya da UCC/EAN-128 barkodunun paket üzerine kolayca basılamadığı durumlarda ya da doğrudan kutu (koli) üzerine baskı yapılacaksa ITF-14’ün kullanılması yerinde olur. (ITF-14 barkod alfabesi, diğer barkodlardan daha geniş çubuklu olduğundan okuma kolaylığı sağlar.).</a:t>
            </a:r>
            <a:endParaRPr lang="en-US" dirty="0"/>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972" y="4052379"/>
            <a:ext cx="3743697" cy="120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4733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2483" y="344668"/>
            <a:ext cx="9587128" cy="1857619"/>
          </a:xfrm>
        </p:spPr>
        <p:txBody>
          <a:bodyPr/>
          <a:lstStyle/>
          <a:p>
            <a:r>
              <a:rPr lang="tr-TR" dirty="0"/>
              <a:t>Karışık gruplar için kullanılan 13 basamaklı EAN/UCC-13 numarası, ITF-14 ya da UCC/EAN-128 barkod alfabesi ile simgelendiğinde 13 basamaklı numaranın başına “0” (sıfır) getirilerek numara 14 basamağa tamamlanır.</a:t>
            </a:r>
            <a:endParaRPr lang="en-US" dirty="0"/>
          </a:p>
          <a:p>
            <a:r>
              <a:rPr lang="tr-TR" dirty="0"/>
              <a:t> </a:t>
            </a:r>
            <a:r>
              <a:rPr lang="tr-TR" dirty="0" smtClean="0"/>
              <a:t>Farklı </a:t>
            </a:r>
            <a:r>
              <a:rPr lang="tr-TR" dirty="0"/>
              <a:t>ürünlerin gruplanmasında kullanılan tanımlama ve numaralama yapısı ile kullanılabilecek barkod alfabesi seçenekleri aşağıdaki tabloda gösterilmiştir.</a:t>
            </a:r>
            <a:endParaRPr lang="en-US" dirty="0"/>
          </a:p>
          <a:p>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948" y="2026745"/>
            <a:ext cx="6135590" cy="472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393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2.4.3.2. Aynı Üründen Oluşan Gruplar</a:t>
            </a:r>
            <a:r>
              <a:rPr lang="en-US" dirty="0"/>
              <a:t/>
            </a:r>
            <a:br>
              <a:rPr lang="en-US" dirty="0"/>
            </a:br>
            <a:endParaRPr lang="en-US" dirty="0"/>
          </a:p>
        </p:txBody>
      </p:sp>
      <p:sp>
        <p:nvSpPr>
          <p:cNvPr id="3" name="İçerik Yer Tutucusu 2"/>
          <p:cNvSpPr>
            <a:spLocks noGrp="1"/>
          </p:cNvSpPr>
          <p:nvPr>
            <p:ph idx="1"/>
          </p:nvPr>
        </p:nvSpPr>
        <p:spPr/>
        <p:txBody>
          <a:bodyPr/>
          <a:lstStyle/>
          <a:p>
            <a:r>
              <a:rPr lang="tr-TR" dirty="0"/>
              <a:t>Aynı ürünlerin bir araya getirilmesi ile oluşan gruplar birer ticari ürün olarak tanımlanır ve bu gruplar da aşağıdaki numaralardan biri kullanılarak GTIN alır:</a:t>
            </a:r>
            <a:endParaRPr lang="en-US" dirty="0"/>
          </a:p>
          <a:p>
            <a:r>
              <a:rPr lang="tr-TR" dirty="0" smtClean="0"/>
              <a:t>EAN/UCC-13 </a:t>
            </a:r>
            <a:r>
              <a:rPr lang="tr-TR" dirty="0"/>
              <a:t>numarası (karışık gruplardaki gibi)</a:t>
            </a:r>
            <a:endParaRPr lang="en-US" dirty="0"/>
          </a:p>
          <a:p>
            <a:r>
              <a:rPr lang="tr-TR" dirty="0" smtClean="0"/>
              <a:t>EAN/UCC-14 </a:t>
            </a:r>
            <a:r>
              <a:rPr lang="tr-TR" dirty="0"/>
              <a:t>numarası</a:t>
            </a:r>
            <a:endParaRPr lang="en-US" dirty="0"/>
          </a:p>
          <a:p>
            <a:r>
              <a:rPr lang="tr-TR" dirty="0" smtClean="0"/>
              <a:t>Gruplanan </a:t>
            </a:r>
            <a:r>
              <a:rPr lang="tr-TR" dirty="0"/>
              <a:t>ürünün kendisi GTIN almış ya da almamış olabilir; her koşulda, </a:t>
            </a:r>
            <a:r>
              <a:rPr lang="tr-TR" b="1" dirty="0"/>
              <a:t>grubun kendisine yeni bir GTIN verilir. </a:t>
            </a:r>
            <a:r>
              <a:rPr lang="tr-TR" dirty="0"/>
              <a:t>Örneğin grubun içinde 12 adet </a:t>
            </a:r>
            <a:r>
              <a:rPr lang="tr-TR" dirty="0" err="1"/>
              <a:t>GTIN’si</a:t>
            </a:r>
            <a:r>
              <a:rPr lang="tr-TR" dirty="0"/>
              <a:t> A olan ürün varsa bu  gruba  GTIN B olarak yeni  bir  numara  verilir.  (Örnek:  10  adet  mendil  paketi  içeren </a:t>
            </a:r>
            <a:r>
              <a:rPr lang="tr-TR" dirty="0" err="1"/>
              <a:t>şirinklenmiş</a:t>
            </a:r>
            <a:r>
              <a:rPr lang="tr-TR" dirty="0"/>
              <a:t> bir paket yeni bir GTIN alır.).</a:t>
            </a:r>
            <a:endParaRPr lang="en-US" dirty="0"/>
          </a:p>
          <a:p>
            <a:endParaRPr lang="en-US" dirty="0"/>
          </a:p>
        </p:txBody>
      </p:sp>
    </p:spTree>
    <p:extLst>
      <p:ext uri="{BB962C8B-B14F-4D97-AF65-F5344CB8AC3E}">
        <p14:creationId xmlns:p14="http://schemas.microsoft.com/office/powerpoint/2010/main" val="21828108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dirty="0"/>
          </a:p>
        </p:txBody>
      </p:sp>
      <p:sp>
        <p:nvSpPr>
          <p:cNvPr id="3" name="İçerik Yer Tutucusu 2"/>
          <p:cNvSpPr>
            <a:spLocks noGrp="1"/>
          </p:cNvSpPr>
          <p:nvPr>
            <p:ph idx="1"/>
          </p:nvPr>
        </p:nvSpPr>
        <p:spPr/>
        <p:txBody>
          <a:bodyPr/>
          <a:lstStyle/>
          <a:p>
            <a:r>
              <a:rPr lang="tr-TR" dirty="0" smtClean="0"/>
              <a:t>Aynı </a:t>
            </a:r>
            <a:r>
              <a:rPr lang="tr-TR" dirty="0"/>
              <a:t>ürünü gruplayan paketler aşağıdaki özelliklerden birini taşıyabilir:</a:t>
            </a:r>
            <a:endParaRPr lang="en-US" dirty="0"/>
          </a:p>
          <a:p>
            <a:pPr marL="0" indent="0">
              <a:buNone/>
            </a:pPr>
            <a:r>
              <a:rPr lang="tr-TR" dirty="0" smtClean="0"/>
              <a:t>	</a:t>
            </a:r>
          </a:p>
          <a:p>
            <a:pPr marL="0" indent="0">
              <a:buNone/>
            </a:pPr>
            <a:r>
              <a:rPr lang="tr-TR" dirty="0"/>
              <a:t>	</a:t>
            </a:r>
            <a:r>
              <a:rPr lang="tr-TR" dirty="0" smtClean="0"/>
              <a:t>Perakende </a:t>
            </a:r>
            <a:r>
              <a:rPr lang="tr-TR" dirty="0"/>
              <a:t>satış noktalarında satışa sunulan ve barkodları perakende </a:t>
            </a:r>
            <a:r>
              <a:rPr lang="tr-TR" dirty="0" smtClean="0"/>
              <a:t>satış</a:t>
            </a:r>
            <a:r>
              <a:rPr lang="tr-TR" dirty="0"/>
              <a:t> </a:t>
            </a:r>
            <a:r>
              <a:rPr lang="tr-TR" dirty="0" smtClean="0"/>
              <a:t>noktasındaki </a:t>
            </a:r>
            <a:r>
              <a:rPr lang="tr-TR" dirty="0"/>
              <a:t>satış noktası terminali/yazar kasada okutulan </a:t>
            </a:r>
            <a:r>
              <a:rPr lang="tr-TR" dirty="0" smtClean="0"/>
              <a:t>paketler</a:t>
            </a:r>
            <a:endParaRPr lang="tr-TR" dirty="0"/>
          </a:p>
          <a:p>
            <a:pPr marL="0" indent="0">
              <a:buNone/>
            </a:pPr>
            <a:r>
              <a:rPr lang="tr-TR" dirty="0" smtClean="0"/>
              <a:t>	Perakende  </a:t>
            </a:r>
            <a:r>
              <a:rPr lang="tr-TR" dirty="0"/>
              <a:t>satış  noktalarından  geçmeyen  ancak  ticari  ürünleri  taşımak ve/veya depolamak için kullanılan kutular (koliler, kasalar vb.)</a:t>
            </a:r>
            <a:endParaRPr lang="en-US" dirty="0"/>
          </a:p>
        </p:txBody>
      </p:sp>
    </p:spTree>
    <p:extLst>
      <p:ext uri="{BB962C8B-B14F-4D97-AF65-F5344CB8AC3E}">
        <p14:creationId xmlns:p14="http://schemas.microsoft.com/office/powerpoint/2010/main" val="13750167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2.5. Yayınlarda GTIN Uygulaması</a:t>
            </a:r>
            <a:r>
              <a:rPr lang="en-US" dirty="0"/>
              <a:t/>
            </a:r>
            <a:br>
              <a:rPr lang="en-US" dirty="0"/>
            </a:br>
            <a:endParaRPr lang="en-US" dirty="0"/>
          </a:p>
        </p:txBody>
      </p:sp>
      <p:sp>
        <p:nvSpPr>
          <p:cNvPr id="3" name="İçerik Yer Tutucusu 2"/>
          <p:cNvSpPr>
            <a:spLocks noGrp="1"/>
          </p:cNvSpPr>
          <p:nvPr>
            <p:ph idx="1"/>
          </p:nvPr>
        </p:nvSpPr>
        <p:spPr>
          <a:xfrm>
            <a:off x="677334" y="1735586"/>
            <a:ext cx="8596668" cy="3880773"/>
          </a:xfrm>
        </p:spPr>
        <p:txBody>
          <a:bodyPr>
            <a:normAutofit fontScale="92500" lnSpcReduction="10000"/>
          </a:bodyPr>
          <a:lstStyle/>
          <a:p>
            <a:r>
              <a:rPr lang="tr-TR" dirty="0"/>
              <a:t>EAN/UCC Sistemi ile kitaplar, süreli yayınlar (dergiler, gazeteler) ve müzik yayınlarına (kaset, CD) GTIN verilir. Yayınların tanımlanması için </a:t>
            </a:r>
            <a:r>
              <a:rPr lang="tr-TR" b="1" dirty="0"/>
              <a:t>EAN/UCC-13 </a:t>
            </a:r>
            <a:r>
              <a:rPr lang="tr-TR" dirty="0"/>
              <a:t>numarası kullanılır; bu numara, yayının üzerine </a:t>
            </a:r>
            <a:r>
              <a:rPr lang="tr-TR" b="1" dirty="0"/>
              <a:t>EAN-13 barkod alfabesi </a:t>
            </a:r>
            <a:r>
              <a:rPr lang="tr-TR" dirty="0"/>
              <a:t>kullanılarak basılır.</a:t>
            </a:r>
            <a:endParaRPr lang="en-US" dirty="0"/>
          </a:p>
          <a:p>
            <a:r>
              <a:rPr lang="tr-TR" dirty="0" smtClean="0"/>
              <a:t>EAN/UCC </a:t>
            </a:r>
            <a:r>
              <a:rPr lang="tr-TR" dirty="0"/>
              <a:t>Sistemi, yayınların tanımlanmasında yayıncılık sektöründe kullanılagelen numaralama sistemini temel almıştır. Buna göre;</a:t>
            </a:r>
            <a:endParaRPr lang="en-US" dirty="0"/>
          </a:p>
          <a:p>
            <a:r>
              <a:rPr lang="tr-TR" dirty="0" smtClean="0"/>
              <a:t>Kitaplar </a:t>
            </a:r>
            <a:r>
              <a:rPr lang="tr-TR" dirty="0"/>
              <a:t>için ISBN (International Standart </a:t>
            </a:r>
            <a:r>
              <a:rPr lang="tr-TR" dirty="0" err="1"/>
              <a:t>Book</a:t>
            </a:r>
            <a:r>
              <a:rPr lang="tr-TR" dirty="0"/>
              <a:t> </a:t>
            </a:r>
            <a:r>
              <a:rPr lang="tr-TR" dirty="0" err="1"/>
              <a:t>Number</a:t>
            </a:r>
            <a:r>
              <a:rPr lang="tr-TR" dirty="0"/>
              <a:t>)</a:t>
            </a:r>
            <a:endParaRPr lang="en-US" dirty="0"/>
          </a:p>
          <a:p>
            <a:r>
              <a:rPr lang="tr-TR" dirty="0" smtClean="0"/>
              <a:t>Süreli </a:t>
            </a:r>
            <a:r>
              <a:rPr lang="tr-TR" dirty="0"/>
              <a:t>yayınlar için ISSN (International Standart </a:t>
            </a:r>
            <a:r>
              <a:rPr lang="tr-TR" dirty="0" err="1"/>
              <a:t>Serial</a:t>
            </a:r>
            <a:r>
              <a:rPr lang="tr-TR" dirty="0"/>
              <a:t> </a:t>
            </a:r>
            <a:r>
              <a:rPr lang="tr-TR" dirty="0" err="1"/>
              <a:t>Number</a:t>
            </a:r>
            <a:r>
              <a:rPr lang="tr-TR" dirty="0"/>
              <a:t>)</a:t>
            </a:r>
            <a:endParaRPr lang="en-US" dirty="0"/>
          </a:p>
          <a:p>
            <a:r>
              <a:rPr lang="tr-TR" dirty="0" smtClean="0"/>
              <a:t>Müzik </a:t>
            </a:r>
            <a:r>
              <a:rPr lang="tr-TR" dirty="0"/>
              <a:t>yayınları için ISMN (International Standart </a:t>
            </a:r>
            <a:r>
              <a:rPr lang="tr-TR" dirty="0" err="1"/>
              <a:t>Musıc</a:t>
            </a:r>
            <a:r>
              <a:rPr lang="tr-TR" dirty="0"/>
              <a:t> </a:t>
            </a:r>
            <a:r>
              <a:rPr lang="tr-TR" dirty="0" err="1"/>
              <a:t>Number</a:t>
            </a:r>
            <a:r>
              <a:rPr lang="tr-TR" dirty="0"/>
              <a:t>) </a:t>
            </a:r>
            <a:r>
              <a:rPr lang="tr-TR" dirty="0" smtClean="0"/>
              <a:t>kullanılarak</a:t>
            </a:r>
            <a:r>
              <a:rPr lang="tr-TR" dirty="0"/>
              <a:t> </a:t>
            </a:r>
            <a:r>
              <a:rPr lang="tr-TR" dirty="0" smtClean="0"/>
              <a:t>EAN/UCC-13 </a:t>
            </a:r>
            <a:r>
              <a:rPr lang="tr-TR" dirty="0"/>
              <a:t>numarası oluşturulur.</a:t>
            </a:r>
            <a:endParaRPr lang="en-US" dirty="0"/>
          </a:p>
          <a:p>
            <a:r>
              <a:rPr lang="tr-TR" dirty="0" smtClean="0"/>
              <a:t>Yayıncı </a:t>
            </a:r>
            <a:r>
              <a:rPr lang="tr-TR" dirty="0"/>
              <a:t>firmalar, yayınlarında ISBN, ISSN ya da ISMN gibi numaralama standartlarını kullanabilecekleri gibi arzu ederlerse yayınlarına doğrudan EAN/UCC-13 numarası da verebilir.</a:t>
            </a:r>
            <a:endParaRPr lang="en-US" dirty="0"/>
          </a:p>
          <a:p>
            <a:endParaRPr lang="en-US" dirty="0"/>
          </a:p>
        </p:txBody>
      </p:sp>
    </p:spTree>
    <p:extLst>
      <p:ext uri="{BB962C8B-B14F-4D97-AF65-F5344CB8AC3E}">
        <p14:creationId xmlns:p14="http://schemas.microsoft.com/office/powerpoint/2010/main" val="211123352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ristal">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1187</TotalTime>
  <Words>17677</Words>
  <Application>Microsoft Office PowerPoint</Application>
  <PresentationFormat>Özel</PresentationFormat>
  <Paragraphs>863</Paragraphs>
  <Slides>219</Slides>
  <Notes>1</Notes>
  <HiddenSlides>0</HiddenSlides>
  <MMClips>0</MMClips>
  <ScaleCrop>false</ScaleCrop>
  <HeadingPairs>
    <vt:vector size="4" baseType="variant">
      <vt:variant>
        <vt:lpstr>Tema</vt:lpstr>
      </vt:variant>
      <vt:variant>
        <vt:i4>2</vt:i4>
      </vt:variant>
      <vt:variant>
        <vt:lpstr>Slayt Başlıkları</vt:lpstr>
      </vt:variant>
      <vt:variant>
        <vt:i4>219</vt:i4>
      </vt:variant>
    </vt:vector>
  </HeadingPairs>
  <TitlesOfParts>
    <vt:vector size="221" baseType="lpstr">
      <vt:lpstr>Kristal</vt:lpstr>
      <vt:lpstr>Üst Düzey</vt:lpstr>
      <vt:lpstr>      Bu proje Avrupa Birliği ve Türkiye Cumhuriyeti tarafından finanse edilmektedir. </vt:lpstr>
      <vt:lpstr>BARKODLAMA </vt:lpstr>
      <vt:lpstr>1. BARKOD ÇEŞİTLERİ -1.1. Barkod Kullanılma Nedenleri </vt:lpstr>
      <vt:lpstr>-1.1. Barkod Kullanılma Nedenleri</vt:lpstr>
      <vt:lpstr>-1.1. Barkod Kullanılma Nedenleri</vt:lpstr>
      <vt:lpstr>-1.1. Barkod Kullanılma Nedenleri</vt:lpstr>
      <vt:lpstr>-1.1. Barkod Kullanılma Nedenleri</vt:lpstr>
      <vt:lpstr>-1.1. Barkod Kullanılma Nedenleri</vt:lpstr>
      <vt:lpstr>-1.1. Barkod Kullanılma Nedenleri</vt:lpstr>
      <vt:lpstr>-1.1. Barkod Kullanılma Nedenleri</vt:lpstr>
      <vt:lpstr>1.2. Barkod </vt:lpstr>
      <vt:lpstr>1.2. Barkod </vt:lpstr>
      <vt:lpstr>1.3. Barkod Sisteminin Faydaları </vt:lpstr>
      <vt:lpstr>1.3. Barkod Sisteminin Faydaları </vt:lpstr>
      <vt:lpstr>1.3.1. Barkod Sisteminin Üreticilere Sağladığı Faydalar </vt:lpstr>
      <vt:lpstr>1.3.2. Barkod Sisteminin Dağıtıcılara ve Toptan Satıcılara Sağladığı Faydalar </vt:lpstr>
      <vt:lpstr>1.3.3. Perakende Satıcılara Sağladığı Yararlar </vt:lpstr>
      <vt:lpstr>1.4. Bir işletmenin Barkod Sistemine Geçirilmesi </vt:lpstr>
      <vt:lpstr>Barkodlama aşamaları </vt:lpstr>
      <vt:lpstr>PowerPoint Sunusu</vt:lpstr>
      <vt:lpstr>Ürünlerin takibi aşaması </vt:lpstr>
      <vt:lpstr>1.5. Barkod Tipleri</vt:lpstr>
      <vt:lpstr>1.5.1. EAN / UPC Barkodları </vt:lpstr>
      <vt:lpstr>1.5.1. EAN / UPC Barkodları </vt:lpstr>
      <vt:lpstr>1.5.1.1. EAN-13 Barkodu </vt:lpstr>
      <vt:lpstr>1.5.1.1. EAN-13 Barkodu </vt:lpstr>
      <vt:lpstr>1.5.1.1. EAN-13 Barkodu </vt:lpstr>
      <vt:lpstr>1.5.1.2. EAN-8 Barkodu</vt:lpstr>
      <vt:lpstr>1.5.1.2. EAN-8 Barkodu</vt:lpstr>
      <vt:lpstr>1.5.2. INTERLEAVED 2 of 5 </vt:lpstr>
      <vt:lpstr>1.5.2. INTERLEAVED 2 of 5 </vt:lpstr>
      <vt:lpstr>1.5.3. CODE 39</vt:lpstr>
      <vt:lpstr>1.5.3. CODE 39</vt:lpstr>
      <vt:lpstr>1.5.4. CODABAR </vt:lpstr>
      <vt:lpstr>1.5.5. CODE 128 </vt:lpstr>
      <vt:lpstr>1.5.6. PDF 417 </vt:lpstr>
      <vt:lpstr>1.5.6. PDF 417 </vt:lpstr>
      <vt:lpstr>1.5.6. PDF 417 </vt:lpstr>
      <vt:lpstr>1.6. Barkod Alfabesi </vt:lpstr>
      <vt:lpstr>1.6. Barkod Alfabesi </vt:lpstr>
      <vt:lpstr>1.6.1. Barkod Alfabesinin Oluşturulması </vt:lpstr>
      <vt:lpstr>1.6.1. Barkod Alfabesinin Oluşturulması </vt:lpstr>
      <vt:lpstr>2. BARKOD STANDARTLARI </vt:lpstr>
      <vt:lpstr>2. BARKOD STANDARTLARI </vt:lpstr>
      <vt:lpstr>2.1. EAN-UCC Sistemi </vt:lpstr>
      <vt:lpstr>2.1.1. TOBB-MMNM </vt:lpstr>
      <vt:lpstr>2.1.1.1. TOBB-MMNM'nin Çalışmaları </vt:lpstr>
      <vt:lpstr>2.1.1.2. TOBB-MMNM Uygulamaları </vt:lpstr>
      <vt:lpstr>2.1.1.2. TOBB-MMNM Uygulamaları </vt:lpstr>
      <vt:lpstr>2.2. EAN-UCC Tanımlama ve Numaralama Sistemi </vt:lpstr>
      <vt:lpstr>2.2. EAN-UCC Tanımlama ve Numaralama Sistemi </vt:lpstr>
      <vt:lpstr>Tanımlama standartları </vt:lpstr>
      <vt:lpstr>Tanımlama standartları </vt:lpstr>
      <vt:lpstr>2.2.1. EAN-UCC Tanımlama Numaralarının Özellikleri </vt:lpstr>
      <vt:lpstr>2.2.1. EAN-UCC Tanımlama Numaralarının Özellikleri </vt:lpstr>
      <vt:lpstr>2.2.2. EAN-UCC Tanımlama Numaraları </vt:lpstr>
      <vt:lpstr>2.2.2.1. Ticari Ürün Numaraları (GTIN – Global Trade Item Numbers) </vt:lpstr>
      <vt:lpstr>2.2.2.1. Ticari Ürün Numaraları (GTIN – Global Trade Item Numbers) </vt:lpstr>
      <vt:lpstr>2.2.2.2. Taşıma Birimleri (Logistic Units) </vt:lpstr>
      <vt:lpstr>2.2.2.2. Taşıma Birimleri (Logistic Units) </vt:lpstr>
      <vt:lpstr>2.2.2.3. Yerler (Locations) </vt:lpstr>
      <vt:lpstr>2.2.2.4. Demirbaşlar (Assets) </vt:lpstr>
      <vt:lpstr>2.2.3. EAN-UCC Tanımlama ve Numaralama Sisteminin Uygulanması </vt:lpstr>
      <vt:lpstr>2.2.3. EAN-UCC Tanımlama ve Numaralama Sisteminin Uygulanması </vt:lpstr>
      <vt:lpstr>2.2.3. EAN-UCC Tanımlama ve Numaralama Sisteminin Uygulanması </vt:lpstr>
      <vt:lpstr>2.2.3. EAN-UCC Tanımlama ve Numaralama Sisteminin Uygulanması </vt:lpstr>
      <vt:lpstr>2.2.3. EAN-UCC Tanımlama ve Numaralama Sisteminin Uygulanması </vt:lpstr>
      <vt:lpstr>2.2.3. EAN-UCC Tanımlama ve Numaralama Sisteminin Uygulanması </vt:lpstr>
      <vt:lpstr>Tedarik zinciri uygulaması</vt:lpstr>
      <vt:lpstr>2.2.3. EAN-UCC Tanımlama ve Numaralama Sisteminin Uygulanması </vt:lpstr>
      <vt:lpstr>2.3. Ticari Ürünlerin Numaralandırılması </vt:lpstr>
      <vt:lpstr>2.3.1. Ticari Ürünlerin Özellikleri</vt:lpstr>
      <vt:lpstr>2.3.1.1. Fiziksel ya da Fiziksel Olmayan Ticari Ürünler </vt:lpstr>
      <vt:lpstr>2.3.1.2. Yaygın Olarak Dağıtılan ya da Dağıtımı Kısıtlanmış Ürünler </vt:lpstr>
      <vt:lpstr>2.3.1.3. Sabit ya da Değişken Miktarlı Ürünler </vt:lpstr>
      <vt:lpstr>2.3.1.3. Sabit ya da Değişken Miktarlı Ürünler </vt:lpstr>
      <vt:lpstr>2.3.1.4. Perakende Satılan ya da Perakende Satılmayan Ürünler </vt:lpstr>
      <vt:lpstr>2.3.1.5. Yayınlar </vt:lpstr>
      <vt:lpstr>2.3.1.6. Birim Ürünler ya da Ürün Grupları </vt:lpstr>
      <vt:lpstr>2.3.1.7. Birden Çok Parçadan Oluşan Ürünler </vt:lpstr>
      <vt:lpstr>2.3.1.8. Ürünün Paketinin Boyutu</vt:lpstr>
      <vt:lpstr>2.3.1.9. Ürünün Paketinin Malzemesi </vt:lpstr>
      <vt:lpstr>EAN-UCC Sisteminde ticari ürünlerin tanımlanması ve numaralanması </vt:lpstr>
      <vt:lpstr>2.4. Barkodların Numaralama Yapısı</vt:lpstr>
      <vt:lpstr>TOBB-MMNM’nin uyguladığı EAN/UCC-13 numaralama kuralları aşağıda verilmiştir: </vt:lpstr>
      <vt:lpstr>2.4.1. EAN/UCC-13 Numaralama Yapısı</vt:lpstr>
      <vt:lpstr>2.4.2. EAN/UCC-8 Numaralama Yapısı </vt:lpstr>
      <vt:lpstr>2.4.2. EAN/UCC-8 Numaralama Yapısı </vt:lpstr>
      <vt:lpstr>2.4.2. EAN/UCC-8 Numaralama Yapısı </vt:lpstr>
      <vt:lpstr>2.4.2. EAN/UCC-8 Numaralama Yapısı </vt:lpstr>
      <vt:lpstr>2.4.2. EAN/UCC-8 Numaralama Yapısı </vt:lpstr>
      <vt:lpstr>2.4.3. Gruplanan Ticari Ürünlerin Numaralandırılması </vt:lpstr>
      <vt:lpstr>2.4.3.1. Farklı Ürünlerden Oluşan Gruplar (Karışık Gruplar) </vt:lpstr>
      <vt:lpstr>2.4.3.1. Farklı Ürünlerden Oluşan Gruplar (Karışık Gruplar) </vt:lpstr>
      <vt:lpstr>2.4.3.1. Farklı Ürünlerden Oluşan Gruplar (Karışık Gruplar) </vt:lpstr>
      <vt:lpstr>PowerPoint Sunusu</vt:lpstr>
      <vt:lpstr>2.4.3.2. Aynı Üründen Oluşan Gruplar </vt:lpstr>
      <vt:lpstr>PowerPoint Sunusu</vt:lpstr>
      <vt:lpstr>2.5. Yayınlarda GTIN Uygulaması </vt:lpstr>
      <vt:lpstr>2.5.1. Kitapların Numaralandırılması</vt:lpstr>
      <vt:lpstr>2.5.1. Kitapların Numaralandırılması</vt:lpstr>
      <vt:lpstr>2.5.2. Süreli Yayınların Numaralandırılması </vt:lpstr>
      <vt:lpstr>2.5.2. Süreli Yayınların Numaralandırılması </vt:lpstr>
      <vt:lpstr>2.5.2. Süreli Yayınların Numaralandırılması </vt:lpstr>
      <vt:lpstr>2.5.3. Müzik Yayınlarının Numaralandırılması</vt:lpstr>
      <vt:lpstr>2.6. Hizmetlerin Numaralandırılması </vt:lpstr>
      <vt:lpstr>EAN/UCC-13 numarası ile aşağıda örneklenen türde hizmetler tanımlanabilir: </vt:lpstr>
      <vt:lpstr>2.7. Değişken Miktarlı Ürünlerin Numaralandırılması </vt:lpstr>
      <vt:lpstr>2.7.1. Perakende Satılan Değişken Miktarlı Ürünler İçin Türkiye Standartı </vt:lpstr>
      <vt:lpstr>TOBB-MMNM’nin geliştirdiği Ağırlıklı Ürün Numarası Standardı aşağıdaki temel özelliklere sahiptir: </vt:lpstr>
      <vt:lpstr>Ağırlıklı ürünler için TOBB-MMNM’nin Türkiye’de uyguladığı EAN/UCC-13 standartındaki GTIN yapısı aşağıda gösterilmiştir: </vt:lpstr>
      <vt:lpstr>Ağırlıklı ürünler için perakende satış noktasında gerçekleştirilen uygulama aşağıda örneklenmiştir: </vt:lpstr>
      <vt:lpstr>2.7.2. Perakende Satılmayan Değişken Miktarlı Ürünlerin Numaralandırılması </vt:lpstr>
      <vt:lpstr>PowerPoint Sunusu</vt:lpstr>
      <vt:lpstr>2.8. Mağaza/Depo İçi GTIN Uygulamaları </vt:lpstr>
      <vt:lpstr>2.8. Mağaza/Depo İçi GTIN Uygulamaları </vt:lpstr>
      <vt:lpstr>Mağaza/depo içi GTIN uygulamasında aşağıdaki temel kurallar geçerlidir:</vt:lpstr>
      <vt:lpstr>Mağaza/Depo   içi   GTIN   uygulamasında   kullanılan   EAN/UCC-13   standardındaki GTIN’nin genel yapısı aşağıda gösterilmiştir: </vt:lpstr>
      <vt:lpstr>PowerPoint Sunusu</vt:lpstr>
      <vt:lpstr>2.9. Ticari Ürünlerin Numaralandırılmasında Genel Kurallar </vt:lpstr>
      <vt:lpstr>PowerPoint Sunusu</vt:lpstr>
      <vt:lpstr>2.9.1. Ürünlere GTIN Verilirken Uygulanan Temel Kurallar</vt:lpstr>
      <vt:lpstr>PowerPoint Sunusu</vt:lpstr>
      <vt:lpstr>2.9.1. Ürünlere GTIN Verilirken Uygulanan Temel Kurallar</vt:lpstr>
      <vt:lpstr>2.9.2. Piyasaya Sürülen Yeni Ürünler</vt:lpstr>
      <vt:lpstr>2.9.3. Promosyonlu Ürünler</vt:lpstr>
      <vt:lpstr>2.9.3. Promosyonlu Ürünler</vt:lpstr>
      <vt:lpstr>2.9.4. Ürünün Sahibinin Değişmesi</vt:lpstr>
      <vt:lpstr>2.9.5. Piyasadan Çekilen Ürünler </vt:lpstr>
      <vt:lpstr>2.10. Taşıma Birimlerinin Tanımlanması </vt:lpstr>
      <vt:lpstr>PowerPoint Sunusu</vt:lpstr>
      <vt:lpstr>PowerPoint Sunusu</vt:lpstr>
      <vt:lpstr>PowerPoint Sunusu</vt:lpstr>
      <vt:lpstr>2.11. Yerlerin (Lokasyonların) Tanımlanması</vt:lpstr>
      <vt:lpstr>PowerPoint Sunusu</vt:lpstr>
      <vt:lpstr>2.11. Yerlerin (Lokasyonların) Tanımlanması</vt:lpstr>
      <vt:lpstr>2.12. Demirbaşların Tanımlanması </vt:lpstr>
      <vt:lpstr>2.12.1. İade Edilebilen Demirbaşlar</vt:lpstr>
      <vt:lpstr>2.12.1. İade Edilebilen Demirbaşlar</vt:lpstr>
      <vt:lpstr>PowerPoint Sunusu</vt:lpstr>
      <vt:lpstr>2.12.2. Sabit Demirbaşlar</vt:lpstr>
      <vt:lpstr>PowerPoint Sunusu</vt:lpstr>
      <vt:lpstr>PowerPoint Sunusu</vt:lpstr>
      <vt:lpstr>3. BARKODLAMA İŞLEMLERİ - 3.1. Barkod Otomasyon Sistemi</vt:lpstr>
      <vt:lpstr>PowerPoint Sunusu</vt:lpstr>
      <vt:lpstr>PowerPoint Sunusu</vt:lpstr>
      <vt:lpstr>PowerPoint Sunusu</vt:lpstr>
      <vt:lpstr>PowerPoint Sunusu</vt:lpstr>
      <vt:lpstr>3.2. Barkod Uygulamaları</vt:lpstr>
      <vt:lpstr>3.2. Barkod Uygulamaları</vt:lpstr>
      <vt:lpstr>PowerPoint Sunusu</vt:lpstr>
      <vt:lpstr>PowerPoint Sunusu</vt:lpstr>
      <vt:lpstr>3.3. Barkod Etiket Basımı </vt:lpstr>
      <vt:lpstr>3.3.1.1. Ürünün Üzerine Yazdırma </vt:lpstr>
      <vt:lpstr>3.3.1.2. Ürünün Ambalajı Üzerine Yazdırma </vt:lpstr>
      <vt:lpstr>3.3.1.3. Etiket Üzerine Yazdırma </vt:lpstr>
      <vt:lpstr>3.3.1.3. Etiket Üzerine Yazdırma </vt:lpstr>
      <vt:lpstr>3.4. Yazdırma Cihazının Seçimi </vt:lpstr>
      <vt:lpstr>3.4.1. Ofis Yazıcılarını Kullanmak </vt:lpstr>
      <vt:lpstr>3.4.2. Termal Yazıcı Kullanmak </vt:lpstr>
      <vt:lpstr>3.4.2.1. Direkt Termal Baskı </vt:lpstr>
      <vt:lpstr>3.4.2.1. Direkt Termal Baskı </vt:lpstr>
      <vt:lpstr>3.4.2.1.1. Windows Barkod Yazı Tipleri Kullanmak</vt:lpstr>
      <vt:lpstr>3.4.2.1.1. Windows Barkod Yazı Tipleri Kullanmak</vt:lpstr>
      <vt:lpstr>3.4.2.1.1. Windows Barkod Yazı Tipleri Kullanmak</vt:lpstr>
      <vt:lpstr>3.4.2.1.2. “In line” Barkod Yazıcı Kontrol Cihazları</vt:lpstr>
      <vt:lpstr>3.4.2.1.2. “In line” Barkod Yazıcı Kontrol Cihazları</vt:lpstr>
      <vt:lpstr>3.4.2.2. Termal Transfer Baskı</vt:lpstr>
      <vt:lpstr>3.4.2.2. Termal Transfer Baskı</vt:lpstr>
      <vt:lpstr>3.4.2.2. Termal Transfer Baskı</vt:lpstr>
      <vt:lpstr>3.4.2.2. Termal Transfer Baskı</vt:lpstr>
      <vt:lpstr>3.4.3. Ribon</vt:lpstr>
      <vt:lpstr>3.4.3. Ribon</vt:lpstr>
      <vt:lpstr>3.4.3.1. Wax Ribonlar</vt:lpstr>
      <vt:lpstr>3.4.3.2. Resin Ribonlar </vt:lpstr>
      <vt:lpstr>3.4.3.3. D110A Resin Ribonlar </vt:lpstr>
      <vt:lpstr>3.4.4. Etiket </vt:lpstr>
      <vt:lpstr>3.4.4.1. Etiket Kullanımı </vt:lpstr>
      <vt:lpstr>3.4.4.1. Etiket Kullanımı</vt:lpstr>
      <vt:lpstr>3.4.4.2. Etiket Çeşitleri - 3.4.4.2.1. Kâğıt Bazlı Etiketler</vt:lpstr>
      <vt:lpstr>3.4.4.2. Etiket Çeşitleri - 3.4.4.2.1. Kâğıt Bazlı Etiketler</vt:lpstr>
      <vt:lpstr>3.4.4.2. Etiket Çeşitleri - 3.4.4.2.1. Kâğıt Bazlı Etiketler</vt:lpstr>
      <vt:lpstr>3.4.4.2. Etiket Çeşitleri - 3.4.4.2.1. Kâğıt Bazlı Etiketler</vt:lpstr>
      <vt:lpstr>PowerPoint Sunusu</vt:lpstr>
      <vt:lpstr>3.4.4.2.2. Plastik Bazlı Etiketler </vt:lpstr>
      <vt:lpstr>3.4.4.2.3. Saten İpek Bazlı Etiketler </vt:lpstr>
      <vt:lpstr>3.4.4.2.4. Yıkama Talimatları </vt:lpstr>
      <vt:lpstr>3.4.4.3. Kontrol ve Doğrulama </vt:lpstr>
      <vt:lpstr>3.4.4.3. Kontrol ve Doğrulama</vt:lpstr>
      <vt:lpstr>3.5. Barkod Okuma Teknolojileri</vt:lpstr>
      <vt:lpstr>3.5. Barkod Okuma Teknolojileri </vt:lpstr>
      <vt:lpstr>3.5. Barkod Okuma Teknolojileri </vt:lpstr>
      <vt:lpstr>3.5.1. Barkod Okuyucu Çeşitleri</vt:lpstr>
      <vt:lpstr>3.5.1. Barkod Okuyucu Çeşitleri</vt:lpstr>
      <vt:lpstr>3.5.1.1. Wand veya Kalem Okuyucular </vt:lpstr>
      <vt:lpstr>3.5.1.1. Wand veya Kalem Okuyucular </vt:lpstr>
      <vt:lpstr>3.5.1.1. Wand veya Kalem Okuyucular </vt:lpstr>
      <vt:lpstr>3.5.1.2. CCD Barkod Okuyucular </vt:lpstr>
      <vt:lpstr>PowerPoint Sunusu</vt:lpstr>
      <vt:lpstr>3.5.1.3. Lazer Okuyucular </vt:lpstr>
      <vt:lpstr>3.5.1.3. Lazer Okuyucular </vt:lpstr>
      <vt:lpstr>3.5.1.3. Lazer Okuyucular </vt:lpstr>
      <vt:lpstr>3.5.1.4. Çok Yönlü Barkod Okuyucular </vt:lpstr>
      <vt:lpstr>3.5.1.4. Çok Yönlü Barkod Okuyucular</vt:lpstr>
      <vt:lpstr>3.5.1.5. Kablosuz Barkod Okuyucular</vt:lpstr>
      <vt:lpstr>3.5.1.6. El Terminalleri </vt:lpstr>
      <vt:lpstr>3.5.1.6. El Terminalleri</vt:lpstr>
      <vt:lpstr>PowerPoint Sunusu</vt:lpstr>
      <vt:lpstr>3.6. Barkodun Ürün Paketi Üzerindeki Yerleşimi </vt:lpstr>
      <vt:lpstr>3.6.1. Genel Kurallar</vt:lpstr>
      <vt:lpstr>3.6.2. Yumuşak (Buruşabilen) Paketler</vt:lpstr>
      <vt:lpstr>3.6.3. Silindir Kaplar</vt:lpstr>
      <vt:lpstr>3.6.4. Şişeler ve Kavanozlar </vt:lpstr>
      <vt:lpstr>3.6.5. Barkodun Yüksekliği </vt:lpstr>
      <vt:lpstr>3.6.6. Barkodun Basılması</vt:lpstr>
      <vt:lpstr>3.6.6.1. Master Film Kullanımı ile Barkod Basımı </vt:lpstr>
      <vt:lpstr>PowerPoint Sunusu</vt:lpstr>
      <vt:lpstr>3.6.7. Sık Karşılaşılan Sorunlar ve Çözümler </vt:lpstr>
      <vt:lpstr>3.6.8. Barkodun Ticari Ürün Üzerindeki Yerleşimi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BARKODLAMA</dc:title>
  <dc:creator>Kaan KÜÇÜKERDEM</dc:creator>
  <cp:lastModifiedBy>Bilal Keskin</cp:lastModifiedBy>
  <cp:revision>70</cp:revision>
  <dcterms:created xsi:type="dcterms:W3CDTF">2016-03-10T07:20:45Z</dcterms:created>
  <dcterms:modified xsi:type="dcterms:W3CDTF">2016-04-24T07:39:14Z</dcterms:modified>
</cp:coreProperties>
</file>